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embeddedFontLst>
    <p:embeddedFont>
      <p:font typeface="Corbel"/>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Eystein Nordby Meese (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A5A0B02-AFBC-447C-B3D1-D73E0BDD913A}">
  <a:tblStyle styleId="{1A5A0B02-AFBC-447C-B3D1-D73E0BDD91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font" Target="fonts/Corbel-bold.fntdata"/><Relationship Id="rId14" Type="http://schemas.openxmlformats.org/officeDocument/2006/relationships/slide" Target="slides/slide6.xml"/><Relationship Id="rId36" Type="http://schemas.openxmlformats.org/officeDocument/2006/relationships/font" Target="fonts/Corbel-regular.fntdata"/><Relationship Id="rId17" Type="http://schemas.openxmlformats.org/officeDocument/2006/relationships/slide" Target="slides/slide9.xml"/><Relationship Id="rId39" Type="http://schemas.openxmlformats.org/officeDocument/2006/relationships/font" Target="fonts/Corbel-boldItalic.fntdata"/><Relationship Id="rId16" Type="http://schemas.openxmlformats.org/officeDocument/2006/relationships/slide" Target="slides/slide8.xml"/><Relationship Id="rId38" Type="http://schemas.openxmlformats.org/officeDocument/2006/relationships/font" Target="fonts/Corbel-italic.fntdata"/><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6-16T13:49:17.519">
    <p:pos x="6000" y="0"/>
    <p:text>Se over denne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6-16T13:52:27.674">
    <p:pos x="6000" y="0"/>
    <p:text>Legge inn punkt mot fase 2 som samsvarer med tilbud for neste fase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98753a118_0_303: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898753a118_0_303: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152" name="Google Shape;152;g898753a118_0_303: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98753a118_0_1066: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898753a118_0_1066: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303" name="Google Shape;303;g898753a118_0_1066: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98753a118_4_8: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898753a118_4_8: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326" name="Google Shape;326;g898753a118_4_8: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98753a118_0_920: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898753a118_0_920: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342" name="Google Shape;342;g898753a118_0_920: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98753a118_0_1111: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898753a118_0_1111: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359" name="Google Shape;359;g898753a118_0_1111: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98753a118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98753a118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98753a118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98753a118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898753a118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98753a118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98753a118_0_1024: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898753a118_0_1024: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405" name="Google Shape;405;g898753a118_0_1024: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898753a118_6_4: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898753a118_6_4: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304800" lvl="0" marL="457200" rtl="0" algn="l">
              <a:lnSpc>
                <a:spcPct val="115000"/>
              </a:lnSpc>
              <a:spcBef>
                <a:spcPts val="0"/>
              </a:spcBef>
              <a:spcAft>
                <a:spcPts val="0"/>
              </a:spcAft>
              <a:buClr>
                <a:srgbClr val="000000"/>
              </a:buClr>
              <a:buSzPts val="1200"/>
              <a:buChar char="●"/>
            </a:pPr>
            <a:r>
              <a:t/>
            </a:r>
            <a:endParaRPr sz="1200"/>
          </a:p>
          <a:p>
            <a:pPr indent="-304800" lvl="0" marL="457200" rtl="0" algn="l">
              <a:lnSpc>
                <a:spcPct val="115000"/>
              </a:lnSpc>
              <a:spcBef>
                <a:spcPts val="0"/>
              </a:spcBef>
              <a:spcAft>
                <a:spcPts val="0"/>
              </a:spcAft>
              <a:buClr>
                <a:srgbClr val="000000"/>
              </a:buClr>
              <a:buSzPts val="1200"/>
              <a:buChar char="●"/>
            </a:pPr>
            <a:r>
              <a:rPr lang="en" sz="1200"/>
              <a:t>Vi kan forsøke å kompensere for manglende data med ytterligere kalibrering mot eksterne datakilder</a:t>
            </a:r>
            <a:endParaRPr sz="1200"/>
          </a:p>
          <a:p>
            <a:pPr indent="-304800" lvl="0" marL="457200" rtl="0" algn="l">
              <a:lnSpc>
                <a:spcPct val="115000"/>
              </a:lnSpc>
              <a:spcBef>
                <a:spcPts val="0"/>
              </a:spcBef>
              <a:spcAft>
                <a:spcPts val="0"/>
              </a:spcAft>
              <a:buClr>
                <a:srgbClr val="000000"/>
              </a:buClr>
              <a:buSzPts val="1200"/>
              <a:buChar char="●"/>
            </a:pPr>
            <a:r>
              <a:rPr lang="en" sz="1200" strike="sngStrike"/>
              <a:t>Manglende data:</a:t>
            </a:r>
            <a:endParaRPr sz="1200" strike="sngStrike"/>
          </a:p>
          <a:p>
            <a:pPr indent="-304800" lvl="1" marL="1828800" rtl="0" algn="l">
              <a:lnSpc>
                <a:spcPct val="115000"/>
              </a:lnSpc>
              <a:spcBef>
                <a:spcPts val="0"/>
              </a:spcBef>
              <a:spcAft>
                <a:spcPts val="0"/>
              </a:spcAft>
              <a:buClr>
                <a:srgbClr val="000000"/>
              </a:buClr>
              <a:buSzPts val="1200"/>
              <a:buChar char="○"/>
            </a:pPr>
            <a:r>
              <a:rPr lang="en" sz="1200" strike="sngStrike"/>
              <a:t>Manglende observasjonspunkter for Hisdalen:</a:t>
            </a:r>
            <a:endParaRPr sz="1200" strike="sngStrike"/>
          </a:p>
          <a:p>
            <a:pPr indent="-304800" lvl="2" marL="2286000" rtl="0" algn="l">
              <a:spcBef>
                <a:spcPts val="0"/>
              </a:spcBef>
              <a:spcAft>
                <a:spcPts val="0"/>
              </a:spcAft>
              <a:buClr>
                <a:srgbClr val="000000"/>
              </a:buClr>
              <a:buSzPts val="1200"/>
              <a:buChar char="■"/>
            </a:pPr>
            <a:r>
              <a:rPr lang="en" sz="1200" strike="sngStrike"/>
              <a:t>Periode: 12.08.2013  - 07.10.2013 </a:t>
            </a:r>
            <a:endParaRPr sz="1200" strike="sngStrike"/>
          </a:p>
          <a:p>
            <a:pPr indent="-304800" lvl="2" marL="2286000" rtl="0" algn="l">
              <a:spcBef>
                <a:spcPts val="0"/>
              </a:spcBef>
              <a:spcAft>
                <a:spcPts val="0"/>
              </a:spcAft>
              <a:buClr>
                <a:srgbClr val="000000"/>
              </a:buClr>
              <a:buSzPts val="1200"/>
              <a:buChar char="■"/>
            </a:pPr>
            <a:r>
              <a:rPr lang="en" sz="1200" strike="sngStrike"/>
              <a:t>Periode: 20.07.2015 - 14.09.2015</a:t>
            </a:r>
            <a:endParaRPr sz="1200" strike="sngStrike"/>
          </a:p>
          <a:p>
            <a:pPr indent="-304800" lvl="2" marL="2286000" rtl="0" algn="l">
              <a:spcBef>
                <a:spcPts val="0"/>
              </a:spcBef>
              <a:spcAft>
                <a:spcPts val="0"/>
              </a:spcAft>
              <a:buClr>
                <a:srgbClr val="000000"/>
              </a:buClr>
              <a:buSzPts val="1200"/>
              <a:buChar char="■"/>
            </a:pPr>
            <a:r>
              <a:rPr lang="en" sz="1200" strike="sngStrike"/>
              <a:t>Periode: 18.03.2019 - 25.03.2019</a:t>
            </a:r>
            <a:endParaRPr sz="1200" strike="sngStrike"/>
          </a:p>
          <a:p>
            <a:pPr indent="-304800" lvl="1" marL="1828800" rtl="0" algn="l">
              <a:spcBef>
                <a:spcPts val="0"/>
              </a:spcBef>
              <a:spcAft>
                <a:spcPts val="0"/>
              </a:spcAft>
              <a:buClr>
                <a:srgbClr val="000000"/>
              </a:buClr>
              <a:buSzPts val="1200"/>
              <a:buChar char="○"/>
            </a:pPr>
            <a:r>
              <a:rPr lang="en" sz="1200" strike="sngStrike"/>
              <a:t>Manglende observasjonspunkter for Langøy:</a:t>
            </a:r>
            <a:endParaRPr sz="1200" strike="sngStrike"/>
          </a:p>
          <a:p>
            <a:pPr indent="-304800" lvl="2" marL="2286000" rtl="0" algn="l">
              <a:spcBef>
                <a:spcPts val="0"/>
              </a:spcBef>
              <a:spcAft>
                <a:spcPts val="0"/>
              </a:spcAft>
              <a:buClr>
                <a:srgbClr val="000000"/>
              </a:buClr>
              <a:buSzPts val="1200"/>
              <a:buChar char="■"/>
            </a:pPr>
            <a:r>
              <a:rPr lang="en" sz="1200" strike="sngStrike"/>
              <a:t>Periode: 02.12.2013 - 09.12.2013</a:t>
            </a:r>
            <a:endParaRPr sz="1200" strike="sngStrike"/>
          </a:p>
          <a:p>
            <a:pPr indent="-304800" lvl="2" marL="2286000" rtl="0" algn="l">
              <a:spcBef>
                <a:spcPts val="0"/>
              </a:spcBef>
              <a:spcAft>
                <a:spcPts val="0"/>
              </a:spcAft>
              <a:buClr>
                <a:srgbClr val="000000"/>
              </a:buClr>
              <a:buSzPts val="1200"/>
              <a:buChar char="■"/>
            </a:pPr>
            <a:r>
              <a:rPr lang="en" sz="1200" strike="sngStrike"/>
              <a:t>Periode: 19.01.2015 - 13.04.2015</a:t>
            </a:r>
            <a:endParaRPr sz="1200" strike="sngStrike"/>
          </a:p>
          <a:p>
            <a:pPr indent="-304800" lvl="0" marL="457200" rtl="0" algn="l">
              <a:spcBef>
                <a:spcPts val="0"/>
              </a:spcBef>
              <a:spcAft>
                <a:spcPts val="0"/>
              </a:spcAft>
              <a:buClr>
                <a:srgbClr val="000000"/>
              </a:buClr>
              <a:buSzPts val="1200"/>
              <a:buChar char="●"/>
            </a:pPr>
            <a:r>
              <a:rPr lang="en" sz="1200"/>
              <a:t>Generelt blir varslene fra modellene bedre jo flere fysiske modeller vi bruker. Det så vi også da vi gikk fra å bruke kun én modell til å bruke tre modeller. I videre arbeid vil vi bruke opptil 7-8 modeller.</a:t>
            </a:r>
            <a:endParaRPr sz="1200"/>
          </a:p>
          <a:p>
            <a:pPr indent="-304800" lvl="0" marL="457200" rtl="0" algn="l">
              <a:spcBef>
                <a:spcPts val="0"/>
              </a:spcBef>
              <a:spcAft>
                <a:spcPts val="0"/>
              </a:spcAft>
              <a:buClr>
                <a:srgbClr val="000000"/>
              </a:buClr>
              <a:buSzPts val="1200"/>
              <a:buChar char="●"/>
            </a:pPr>
            <a:r>
              <a:rPr lang="en" sz="1200"/>
              <a:t>Vi kan også undersøke effekten av lokale faktorer, som observert saltholdighet, snømengder i fjellet og tilhørende avrenning, lokale solforhold</a:t>
            </a:r>
            <a:endParaRPr sz="1200"/>
          </a:p>
          <a:p>
            <a:pPr indent="0" lvl="0" marL="0" rtl="0" algn="l">
              <a:spcBef>
                <a:spcPts val="0"/>
              </a:spcBef>
              <a:spcAft>
                <a:spcPts val="0"/>
              </a:spcAft>
              <a:buNone/>
            </a:pPr>
            <a:r>
              <a:t/>
            </a:r>
            <a:endParaRPr/>
          </a:p>
        </p:txBody>
      </p:sp>
      <p:sp>
        <p:nvSpPr>
          <p:cNvPr id="423" name="Google Shape;423;g898753a118_6_4: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898753a11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898753a11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98753a118_0_406: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898753a118_0_406: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166" name="Google Shape;166;g898753a118_0_406: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98753a118_0_1038: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898753a118_0_1038: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443" name="Google Shape;443;g898753a118_0_1038: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898753a118_10_11: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898753a118_10_11: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462" name="Google Shape;462;g898753a118_10_11: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898753a118_10_20: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898753a118_10_20: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474" name="Google Shape;474;g898753a118_10_20: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898753a118_10_28: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898753a118_10_28: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485" name="Google Shape;485;g898753a118_10_28: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898753a118_10_37: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898753a118_10_37: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497" name="Google Shape;497;g898753a118_10_37: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898753a118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98753a118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81d4fd00b0_3_0: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81d4fd00b0_3_0: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517" name="Google Shape;517;g81d4fd00b0_3_0: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89dad1d14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89dad1d14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98753a118_0_511: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898753a118_0_511: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184" name="Google Shape;184;g898753a118_0_511: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98753a118_0_615: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898753a118_0_615: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201" name="Google Shape;201;g898753a118_0_615: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98753a118_2_41: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898753a118_2_41: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216" name="Google Shape;216;g898753a118_2_41: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98753a118_6_114: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898753a118_6_114: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231" name="Google Shape;231;g898753a118_6_114: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98753a118_6_138: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898753a118_6_138: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248" name="Google Shape;248;g898753a118_6_138: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98753a118_1_1: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898753a118_1_1: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t/>
            </a:r>
            <a:endParaRPr/>
          </a:p>
        </p:txBody>
      </p:sp>
      <p:sp>
        <p:nvSpPr>
          <p:cNvPr id="267" name="Google Shape;267;g898753a118_1_1: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98753a118_1_16:notes"/>
          <p:cNvSpPr/>
          <p:nvPr>
            <p:ph idx="2" type="sldImg"/>
          </p:nvPr>
        </p:nvSpPr>
        <p:spPr>
          <a:xfrm>
            <a:off x="454057" y="1143633"/>
            <a:ext cx="59499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898753a118_1_16:notes"/>
          <p:cNvSpPr txBox="1"/>
          <p:nvPr>
            <p:ph idx="1" type="body"/>
          </p:nvPr>
        </p:nvSpPr>
        <p:spPr>
          <a:xfrm>
            <a:off x="685802" y="4400553"/>
            <a:ext cx="5486400" cy="36006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None/>
            </a:pPr>
            <a:r>
              <a:rPr lang="en">
                <a:latin typeface="Corbel"/>
                <a:ea typeface="Corbel"/>
                <a:cs typeface="Corbel"/>
                <a:sym typeface="Corbel"/>
              </a:rPr>
              <a:t>Plott temperatur for juli 2011-2019 for feks Langøy ---&gt; og legg inn en horisontal linje som representerer snitt temp denne mnd. = prediksjon for juli 2020 (en hvor ser bra ut og en hvor ser dårlig ut)</a:t>
            </a:r>
            <a:endParaRPr>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0"/>
              </a:spcBef>
              <a:spcAft>
                <a:spcPts val="0"/>
              </a:spcAft>
              <a:buClr>
                <a:srgbClr val="000000"/>
              </a:buClr>
              <a:buFont typeface="Arial"/>
              <a:buNone/>
            </a:pPr>
            <a:r>
              <a:rPr b="1" lang="en" sz="1300">
                <a:latin typeface="Corbel"/>
                <a:ea typeface="Corbel"/>
                <a:cs typeface="Corbel"/>
                <a:sym typeface="Corbel"/>
              </a:rPr>
              <a:t>Modell 2:</a:t>
            </a:r>
            <a:endParaRPr b="1" sz="1300">
              <a:latin typeface="Corbel"/>
              <a:ea typeface="Corbel"/>
              <a:cs typeface="Corbel"/>
              <a:sym typeface="Corbel"/>
            </a:endParaRPr>
          </a:p>
          <a:p>
            <a:pPr indent="0" lvl="0" marL="0" rtl="0" algn="l">
              <a:spcBef>
                <a:spcPts val="0"/>
              </a:spcBef>
              <a:spcAft>
                <a:spcPts val="0"/>
              </a:spcAft>
              <a:buNone/>
            </a:pPr>
            <a:r>
              <a:rPr lang="en" sz="1000"/>
              <a:t>Regresjonsmodell som hensyntar både Eide sine egne data, samt observerte og predikerte verdier fra nærmeste eksterne lokasjon</a:t>
            </a:r>
            <a:endParaRPr b="1"/>
          </a:p>
          <a:p>
            <a:pPr indent="0" lvl="0" marL="0" rtl="0" algn="l">
              <a:spcBef>
                <a:spcPts val="0"/>
              </a:spcBef>
              <a:spcAft>
                <a:spcPts val="0"/>
              </a:spcAft>
              <a:buNone/>
            </a:pPr>
            <a:r>
              <a:rPr lang="en" sz="1000"/>
              <a:t>forrige periode</a:t>
            </a:r>
            <a:endParaRPr sz="1300">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p:txBody>
      </p:sp>
      <p:sp>
        <p:nvSpPr>
          <p:cNvPr id="284" name="Google Shape;284;g898753a118_1_16:notes"/>
          <p:cNvSpPr txBox="1"/>
          <p:nvPr>
            <p:ph idx="12" type="sldNum"/>
          </p:nvPr>
        </p:nvSpPr>
        <p:spPr>
          <a:xfrm>
            <a:off x="3884623" y="8685224"/>
            <a:ext cx="2971800" cy="458700"/>
          </a:xfrm>
          <a:prstGeom prst="rect">
            <a:avLst/>
          </a:prstGeom>
          <a:noFill/>
          <a:ln>
            <a:noFill/>
          </a:ln>
        </p:spPr>
        <p:txBody>
          <a:bodyPr anchorCtr="0" anchor="b" bIns="44650" lIns="89300" spcFirstLastPara="1" rIns="89300" wrap="square" tIns="44650">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 1">
    <p:spTree>
      <p:nvGrpSpPr>
        <p:cNvPr id="50" name="Shape 50"/>
        <p:cNvGrpSpPr/>
        <p:nvPr/>
      </p:nvGrpSpPr>
      <p:grpSpPr>
        <a:xfrm>
          <a:off x="0" y="0"/>
          <a:ext cx="0" cy="0"/>
          <a:chOff x="0" y="0"/>
          <a:chExt cx="0" cy="0"/>
        </a:xfrm>
      </p:grpSpPr>
      <p:sp>
        <p:nvSpPr>
          <p:cNvPr id="51" name="Google Shape;51;p13"/>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 name="Google Shape;52;p13"/>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 name="Google Shape;53;p13"/>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 name="Google Shape;54;p13"/>
          <p:cNvSpPr txBox="1"/>
          <p:nvPr>
            <p:ph type="ctrTitle"/>
          </p:nvPr>
        </p:nvSpPr>
        <p:spPr>
          <a:xfrm>
            <a:off x="332184" y="321469"/>
            <a:ext cx="5563800" cy="19887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lt1"/>
              </a:buClr>
              <a:buSzPts val="4500"/>
              <a:buFont typeface="Georgia"/>
              <a:buNone/>
              <a:defRPr b="0" i="0" sz="4500" u="none" cap="none" strike="noStrike">
                <a:solidFill>
                  <a:schemeClr val="lt1"/>
                </a:solidFill>
                <a:latin typeface="Georgia"/>
                <a:ea typeface="Georgia"/>
                <a:cs typeface="Georgia"/>
                <a:sym typeface="Georgia"/>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55" name="Google Shape;55;p13"/>
          <p:cNvSpPr txBox="1"/>
          <p:nvPr>
            <p:ph idx="1"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56" name="Google Shape;56;p13"/>
          <p:cNvPicPr preferRelativeResize="0"/>
          <p:nvPr/>
        </p:nvPicPr>
        <p:blipFill rotWithShape="1">
          <a:blip r:embed="rId2">
            <a:alphaModFix/>
          </a:blip>
          <a:srcRect b="0" l="0" r="0" t="0"/>
          <a:stretch/>
        </p:blipFill>
        <p:spPr>
          <a:xfrm>
            <a:off x="138854" y="3998214"/>
            <a:ext cx="1227583" cy="10133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showMasterSp="0">
  <p:cSld name="Section Header Orange">
    <p:bg>
      <p:bgPr>
        <a:solidFill>
          <a:srgbClr val="D04A02"/>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59" name="Google Shape;59;p1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
        <p:nvSpPr>
          <p:cNvPr id="60" name="Google Shape;6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gendefinert oppsett">
  <p:cSld name="1_Egendefinert oppsett">
    <p:spTree>
      <p:nvGrpSpPr>
        <p:cNvPr id="65" name="Shape 65"/>
        <p:cNvGrpSpPr/>
        <p:nvPr/>
      </p:nvGrpSpPr>
      <p:grpSpPr>
        <a:xfrm>
          <a:off x="0" y="0"/>
          <a:ext cx="0" cy="0"/>
          <a:chOff x="0" y="0"/>
          <a:chExt cx="0" cy="0"/>
        </a:xfrm>
      </p:grpSpPr>
      <p:pic>
        <p:nvPicPr>
          <p:cNvPr id="66" name="Google Shape;66;p16"/>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67" name="Google Shape;67;p16"/>
          <p:cNvSpPr txBox="1"/>
          <p:nvPr>
            <p:ph type="title"/>
          </p:nvPr>
        </p:nvSpPr>
        <p:spPr>
          <a:xfrm>
            <a:off x="462169" y="273844"/>
            <a:ext cx="8219700" cy="784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6"/>
          <p:cNvSpPr txBox="1"/>
          <p:nvPr>
            <p:ph idx="1" type="body"/>
          </p:nvPr>
        </p:nvSpPr>
        <p:spPr>
          <a:xfrm>
            <a:off x="462169" y="1282304"/>
            <a:ext cx="4110000" cy="3162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 name="Google Shape;69;p16"/>
          <p:cNvSpPr txBox="1"/>
          <p:nvPr>
            <p:ph idx="2" type="body"/>
          </p:nvPr>
        </p:nvSpPr>
        <p:spPr>
          <a:xfrm>
            <a:off x="4572000" y="1282304"/>
            <a:ext cx="4110000" cy="3162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0" name="Google Shape;70;p16"/>
          <p:cNvPicPr preferRelativeResize="0"/>
          <p:nvPr/>
        </p:nvPicPr>
        <p:blipFill rotWithShape="1">
          <a:blip r:embed="rId3">
            <a:alphaModFix/>
          </a:blip>
          <a:srcRect b="0" l="0" r="0" t="0"/>
          <a:stretch/>
        </p:blipFill>
        <p:spPr>
          <a:xfrm>
            <a:off x="7822631" y="205448"/>
            <a:ext cx="1010768" cy="356067"/>
          </a:xfrm>
          <a:prstGeom prst="rect">
            <a:avLst/>
          </a:prstGeom>
          <a:noFill/>
          <a:ln>
            <a:noFill/>
          </a:ln>
        </p:spPr>
      </p:pic>
      <p:pic>
        <p:nvPicPr>
          <p:cNvPr id="71" name="Google Shape;71;p16"/>
          <p:cNvPicPr preferRelativeResize="0"/>
          <p:nvPr/>
        </p:nvPicPr>
        <p:blipFill rotWithShape="1">
          <a:blip r:embed="rId4">
            <a:alphaModFix/>
          </a:blip>
          <a:srcRect b="0" l="0" r="0" t="0"/>
          <a:stretch/>
        </p:blipFill>
        <p:spPr>
          <a:xfrm>
            <a:off x="4654363" y="4938053"/>
            <a:ext cx="4402797" cy="5218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nhold med tekst">
  <p:cSld name="Innhold med tekst">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74" name="Google Shape;74;p17"/>
          <p:cNvSpPr txBox="1"/>
          <p:nvPr>
            <p:ph type="title"/>
          </p:nvPr>
        </p:nvSpPr>
        <p:spPr>
          <a:xfrm>
            <a:off x="464989" y="327770"/>
            <a:ext cx="2091600" cy="9429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2700"/>
              <a:buFont typeface="Corbe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 name="Google Shape;75;p17"/>
          <p:cNvSpPr txBox="1"/>
          <p:nvPr>
            <p:ph idx="1" type="body"/>
          </p:nvPr>
        </p:nvSpPr>
        <p:spPr>
          <a:xfrm>
            <a:off x="464989" y="1270746"/>
            <a:ext cx="2091600" cy="31251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8CD4E2"/>
              </a:buClr>
              <a:buSzPts val="2100"/>
              <a:buChar char="•"/>
              <a:defRPr sz="2100"/>
            </a:lvl1pPr>
            <a:lvl2pPr indent="-342900" lvl="1" marL="914400" rtl="0" algn="l">
              <a:lnSpc>
                <a:spcPct val="90000"/>
              </a:lnSpc>
              <a:spcBef>
                <a:spcPts val="400"/>
              </a:spcBef>
              <a:spcAft>
                <a:spcPts val="0"/>
              </a:spcAft>
              <a:buClr>
                <a:srgbClr val="8CD4E2"/>
              </a:buClr>
              <a:buSzPts val="1800"/>
              <a:buChar char="•"/>
              <a:defRPr sz="1800"/>
            </a:lvl2pPr>
            <a:lvl3pPr indent="-323850" lvl="2" marL="1371600" rtl="0" algn="l">
              <a:lnSpc>
                <a:spcPct val="90000"/>
              </a:lnSpc>
              <a:spcBef>
                <a:spcPts val="400"/>
              </a:spcBef>
              <a:spcAft>
                <a:spcPts val="0"/>
              </a:spcAft>
              <a:buClr>
                <a:srgbClr val="8CD4E2"/>
              </a:buClr>
              <a:buSzPts val="1500"/>
              <a:buChar char="•"/>
              <a:defRPr sz="1500"/>
            </a:lvl3pPr>
            <a:lvl4pPr indent="-317500" lvl="3" marL="1828800" rtl="0" algn="l">
              <a:lnSpc>
                <a:spcPct val="90000"/>
              </a:lnSpc>
              <a:spcBef>
                <a:spcPts val="400"/>
              </a:spcBef>
              <a:spcAft>
                <a:spcPts val="0"/>
              </a:spcAft>
              <a:buClr>
                <a:srgbClr val="8CD4E2"/>
              </a:buClr>
              <a:buSzPts val="1400"/>
              <a:buChar char="•"/>
              <a:defRPr sz="1400"/>
            </a:lvl4pPr>
            <a:lvl5pPr indent="-317500" lvl="4" marL="2286000" rtl="0" algn="l">
              <a:lnSpc>
                <a:spcPct val="90000"/>
              </a:lnSpc>
              <a:spcBef>
                <a:spcPts val="400"/>
              </a:spcBef>
              <a:spcAft>
                <a:spcPts val="0"/>
              </a:spcAft>
              <a:buClr>
                <a:srgbClr val="8CD4E2"/>
              </a:buClr>
              <a:buSzPts val="1400"/>
              <a:buChar char="•"/>
              <a:defRPr sz="14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76" name="Google Shape;76;p17"/>
          <p:cNvSpPr/>
          <p:nvPr>
            <p:ph idx="2" type="pic"/>
          </p:nvPr>
        </p:nvSpPr>
        <p:spPr>
          <a:xfrm>
            <a:off x="2596963" y="388284"/>
            <a:ext cx="6024300" cy="4367100"/>
          </a:xfrm>
          <a:prstGeom prst="rect">
            <a:avLst/>
          </a:prstGeom>
          <a:solidFill>
            <a:srgbClr val="ACADAC"/>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orbel"/>
                <a:ea typeface="Corbel"/>
                <a:cs typeface="Corbel"/>
                <a:sym typeface="Corbe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orbel"/>
                <a:ea typeface="Corbel"/>
                <a:cs typeface="Corbel"/>
                <a:sym typeface="Corbe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orbel"/>
                <a:ea typeface="Corbel"/>
                <a:cs typeface="Corbel"/>
                <a:sym typeface="Corbe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9pPr>
          </a:lstStyle>
          <a:p/>
        </p:txBody>
      </p:sp>
      <p:pic>
        <p:nvPicPr>
          <p:cNvPr id="77" name="Google Shape;77;p17"/>
          <p:cNvPicPr preferRelativeResize="0"/>
          <p:nvPr/>
        </p:nvPicPr>
        <p:blipFill rotWithShape="1">
          <a:blip r:embed="rId3">
            <a:alphaModFix/>
          </a:blip>
          <a:srcRect b="0" l="0" r="0" t="0"/>
          <a:stretch/>
        </p:blipFill>
        <p:spPr>
          <a:xfrm>
            <a:off x="7822631" y="205448"/>
            <a:ext cx="1010768" cy="356067"/>
          </a:xfrm>
          <a:prstGeom prst="rect">
            <a:avLst/>
          </a:prstGeom>
          <a:noFill/>
          <a:ln>
            <a:noFill/>
          </a:ln>
        </p:spPr>
      </p:pic>
      <p:pic>
        <p:nvPicPr>
          <p:cNvPr id="78" name="Google Shape;78;p17"/>
          <p:cNvPicPr preferRelativeResize="0"/>
          <p:nvPr/>
        </p:nvPicPr>
        <p:blipFill rotWithShape="1">
          <a:blip r:embed="rId4">
            <a:alphaModFix/>
          </a:blip>
          <a:srcRect b="0" l="0" r="0" t="0"/>
          <a:stretch/>
        </p:blipFill>
        <p:spPr>
          <a:xfrm>
            <a:off x="4654363" y="4938053"/>
            <a:ext cx="4402797" cy="5218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lde med tekst" type="picTx">
  <p:cSld name="PICTURE_WITH_CAPTION_TEXT">
    <p:spTree>
      <p:nvGrpSpPr>
        <p:cNvPr id="79" name="Shape 79"/>
        <p:cNvGrpSpPr/>
        <p:nvPr/>
      </p:nvGrpSpPr>
      <p:grpSpPr>
        <a:xfrm>
          <a:off x="0" y="0"/>
          <a:ext cx="0" cy="0"/>
          <a:chOff x="0" y="0"/>
          <a:chExt cx="0" cy="0"/>
        </a:xfrm>
      </p:grpSpPr>
      <p:sp>
        <p:nvSpPr>
          <p:cNvPr id="80" name="Google Shape;80;p18"/>
          <p:cNvSpPr txBox="1"/>
          <p:nvPr>
            <p:ph type="title"/>
          </p:nvPr>
        </p:nvSpPr>
        <p:spPr>
          <a:xfrm>
            <a:off x="463924" y="559804"/>
            <a:ext cx="3766800" cy="13161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3600"/>
              <a:buFont typeface="Corbe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8"/>
          <p:cNvSpPr/>
          <p:nvPr>
            <p:ph idx="2" type="pic"/>
          </p:nvPr>
        </p:nvSpPr>
        <p:spPr>
          <a:xfrm>
            <a:off x="4610143" y="342900"/>
            <a:ext cx="4049400" cy="4049400"/>
          </a:xfrm>
          <a:prstGeom prst="ellipse">
            <a:avLst/>
          </a:prstGeom>
          <a:solidFill>
            <a:srgbClr val="ACADAC"/>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orbel"/>
                <a:ea typeface="Corbel"/>
                <a:cs typeface="Corbel"/>
                <a:sym typeface="Corbe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orbel"/>
                <a:ea typeface="Corbel"/>
                <a:cs typeface="Corbel"/>
                <a:sym typeface="Corbe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orbel"/>
                <a:ea typeface="Corbel"/>
                <a:cs typeface="Corbel"/>
                <a:sym typeface="Corbe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9pPr>
          </a:lstStyle>
          <a:p/>
        </p:txBody>
      </p:sp>
      <p:sp>
        <p:nvSpPr>
          <p:cNvPr id="82" name="Google Shape;82;p18"/>
          <p:cNvSpPr txBox="1"/>
          <p:nvPr>
            <p:ph idx="1" type="body"/>
          </p:nvPr>
        </p:nvSpPr>
        <p:spPr>
          <a:xfrm>
            <a:off x="463924" y="2082125"/>
            <a:ext cx="3766800" cy="2204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i="1" sz="18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pic>
        <p:nvPicPr>
          <p:cNvPr id="83" name="Google Shape;83;p18"/>
          <p:cNvPicPr preferRelativeResize="0"/>
          <p:nvPr/>
        </p:nvPicPr>
        <p:blipFill rotWithShape="1">
          <a:blip r:embed="rId2">
            <a:alphaModFix/>
          </a:blip>
          <a:srcRect b="0" l="0" r="0" t="0"/>
          <a:stretch/>
        </p:blipFill>
        <p:spPr>
          <a:xfrm>
            <a:off x="4654363" y="4938053"/>
            <a:ext cx="4402797" cy="52188"/>
          </a:xfrm>
          <a:prstGeom prst="rect">
            <a:avLst/>
          </a:prstGeom>
          <a:noFill/>
          <a:ln>
            <a:noFill/>
          </a:ln>
        </p:spPr>
      </p:pic>
      <p:pic>
        <p:nvPicPr>
          <p:cNvPr id="84" name="Google Shape;84;p18"/>
          <p:cNvPicPr preferRelativeResize="0"/>
          <p:nvPr/>
        </p:nvPicPr>
        <p:blipFill rotWithShape="1">
          <a:blip r:embed="rId3">
            <a:alphaModFix/>
          </a:blip>
          <a:srcRect b="0" l="0" r="0" t="0"/>
          <a:stretch/>
        </p:blipFill>
        <p:spPr>
          <a:xfrm>
            <a:off x="7822631" y="205448"/>
            <a:ext cx="1010768" cy="35606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ilde med tekst">
  <p:cSld name="1_Bilde med tekst">
    <p:spTree>
      <p:nvGrpSpPr>
        <p:cNvPr id="85" name="Shape 85"/>
        <p:cNvGrpSpPr/>
        <p:nvPr/>
      </p:nvGrpSpPr>
      <p:grpSpPr>
        <a:xfrm>
          <a:off x="0" y="0"/>
          <a:ext cx="0" cy="0"/>
          <a:chOff x="0" y="0"/>
          <a:chExt cx="0" cy="0"/>
        </a:xfrm>
      </p:grpSpPr>
      <p:sp>
        <p:nvSpPr>
          <p:cNvPr id="86" name="Google Shape;86;p19"/>
          <p:cNvSpPr txBox="1"/>
          <p:nvPr>
            <p:ph type="title"/>
          </p:nvPr>
        </p:nvSpPr>
        <p:spPr>
          <a:xfrm>
            <a:off x="463924" y="559804"/>
            <a:ext cx="3766800" cy="13161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3600"/>
              <a:buFont typeface="Corbe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19"/>
          <p:cNvSpPr/>
          <p:nvPr>
            <p:ph idx="2" type="pic"/>
          </p:nvPr>
        </p:nvSpPr>
        <p:spPr>
          <a:xfrm>
            <a:off x="4610143" y="342900"/>
            <a:ext cx="4049400" cy="4049400"/>
          </a:xfrm>
          <a:prstGeom prst="ellipse">
            <a:avLst/>
          </a:prstGeom>
          <a:blipFill rotWithShape="1">
            <a:blip r:embed="rId2">
              <a:alphaModFix/>
            </a:blip>
            <a:stretch>
              <a:fillRect b="0" l="0" r="0" t="0"/>
            </a:stretch>
          </a:blip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orbel"/>
                <a:ea typeface="Corbel"/>
                <a:cs typeface="Corbel"/>
                <a:sym typeface="Corbe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orbel"/>
                <a:ea typeface="Corbel"/>
                <a:cs typeface="Corbel"/>
                <a:sym typeface="Corbe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orbel"/>
                <a:ea typeface="Corbel"/>
                <a:cs typeface="Corbel"/>
                <a:sym typeface="Corbe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9pPr>
          </a:lstStyle>
          <a:p/>
        </p:txBody>
      </p:sp>
      <p:sp>
        <p:nvSpPr>
          <p:cNvPr id="88" name="Google Shape;88;p19"/>
          <p:cNvSpPr txBox="1"/>
          <p:nvPr>
            <p:ph idx="1" type="body"/>
          </p:nvPr>
        </p:nvSpPr>
        <p:spPr>
          <a:xfrm>
            <a:off x="463924" y="2082125"/>
            <a:ext cx="3766800" cy="2204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i="1" sz="18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pic>
        <p:nvPicPr>
          <p:cNvPr id="89" name="Google Shape;89;p19"/>
          <p:cNvPicPr preferRelativeResize="0"/>
          <p:nvPr/>
        </p:nvPicPr>
        <p:blipFill rotWithShape="1">
          <a:blip r:embed="rId3">
            <a:alphaModFix/>
          </a:blip>
          <a:srcRect b="0" l="0" r="0" t="0"/>
          <a:stretch/>
        </p:blipFill>
        <p:spPr>
          <a:xfrm>
            <a:off x="7822631" y="205448"/>
            <a:ext cx="1010768" cy="356067"/>
          </a:xfrm>
          <a:prstGeom prst="rect">
            <a:avLst/>
          </a:prstGeom>
          <a:noFill/>
          <a:ln>
            <a:noFill/>
          </a:ln>
        </p:spPr>
      </p:pic>
      <p:pic>
        <p:nvPicPr>
          <p:cNvPr id="90" name="Google Shape;90;p19"/>
          <p:cNvPicPr preferRelativeResize="0"/>
          <p:nvPr/>
        </p:nvPicPr>
        <p:blipFill rotWithShape="1">
          <a:blip r:embed="rId4">
            <a:alphaModFix/>
          </a:blip>
          <a:srcRect b="0" l="0" r="0" t="0"/>
          <a:stretch/>
        </p:blipFill>
        <p:spPr>
          <a:xfrm>
            <a:off x="4654363" y="4938053"/>
            <a:ext cx="4402797" cy="5218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nnhold med tekst">
  <p:cSld name="1_Innhold med tekst">
    <p:spTree>
      <p:nvGrpSpPr>
        <p:cNvPr id="91" name="Shape 91"/>
        <p:cNvGrpSpPr/>
        <p:nvPr/>
      </p:nvGrpSpPr>
      <p:grpSpPr>
        <a:xfrm>
          <a:off x="0" y="0"/>
          <a:ext cx="0" cy="0"/>
          <a:chOff x="0" y="0"/>
          <a:chExt cx="0" cy="0"/>
        </a:xfrm>
      </p:grpSpPr>
      <p:sp>
        <p:nvSpPr>
          <p:cNvPr id="92" name="Google Shape;92;p20"/>
          <p:cNvSpPr txBox="1"/>
          <p:nvPr>
            <p:ph type="title"/>
          </p:nvPr>
        </p:nvSpPr>
        <p:spPr>
          <a:xfrm>
            <a:off x="464989" y="327770"/>
            <a:ext cx="2091600" cy="9429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2700"/>
              <a:buFont typeface="Corbe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0"/>
          <p:cNvSpPr txBox="1"/>
          <p:nvPr>
            <p:ph idx="1" type="body"/>
          </p:nvPr>
        </p:nvSpPr>
        <p:spPr>
          <a:xfrm>
            <a:off x="464989" y="1270746"/>
            <a:ext cx="2091600" cy="31251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8CD4E2"/>
              </a:buClr>
              <a:buSzPts val="2100"/>
              <a:buChar char="•"/>
              <a:defRPr sz="2100"/>
            </a:lvl1pPr>
            <a:lvl2pPr indent="-342900" lvl="1" marL="914400" rtl="0" algn="l">
              <a:lnSpc>
                <a:spcPct val="90000"/>
              </a:lnSpc>
              <a:spcBef>
                <a:spcPts val="400"/>
              </a:spcBef>
              <a:spcAft>
                <a:spcPts val="0"/>
              </a:spcAft>
              <a:buClr>
                <a:srgbClr val="8CD4E2"/>
              </a:buClr>
              <a:buSzPts val="1800"/>
              <a:buChar char="•"/>
              <a:defRPr sz="1800"/>
            </a:lvl2pPr>
            <a:lvl3pPr indent="-323850" lvl="2" marL="1371600" rtl="0" algn="l">
              <a:lnSpc>
                <a:spcPct val="90000"/>
              </a:lnSpc>
              <a:spcBef>
                <a:spcPts val="400"/>
              </a:spcBef>
              <a:spcAft>
                <a:spcPts val="0"/>
              </a:spcAft>
              <a:buClr>
                <a:srgbClr val="8CD4E2"/>
              </a:buClr>
              <a:buSzPts val="1500"/>
              <a:buChar char="•"/>
              <a:defRPr sz="1500"/>
            </a:lvl3pPr>
            <a:lvl4pPr indent="-317500" lvl="3" marL="1828800" rtl="0" algn="l">
              <a:lnSpc>
                <a:spcPct val="90000"/>
              </a:lnSpc>
              <a:spcBef>
                <a:spcPts val="400"/>
              </a:spcBef>
              <a:spcAft>
                <a:spcPts val="0"/>
              </a:spcAft>
              <a:buClr>
                <a:srgbClr val="8CD4E2"/>
              </a:buClr>
              <a:buSzPts val="1400"/>
              <a:buChar char="•"/>
              <a:defRPr sz="1400"/>
            </a:lvl4pPr>
            <a:lvl5pPr indent="-317500" lvl="4" marL="2286000" rtl="0" algn="l">
              <a:lnSpc>
                <a:spcPct val="90000"/>
              </a:lnSpc>
              <a:spcBef>
                <a:spcPts val="400"/>
              </a:spcBef>
              <a:spcAft>
                <a:spcPts val="0"/>
              </a:spcAft>
              <a:buClr>
                <a:srgbClr val="8CD4E2"/>
              </a:buClr>
              <a:buSzPts val="1400"/>
              <a:buChar char="•"/>
              <a:defRPr sz="14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94" name="Google Shape;94;p20"/>
          <p:cNvSpPr/>
          <p:nvPr>
            <p:ph idx="2" type="pic"/>
          </p:nvPr>
        </p:nvSpPr>
        <p:spPr>
          <a:xfrm>
            <a:off x="2596963" y="388284"/>
            <a:ext cx="6024300" cy="4367100"/>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orbel"/>
                <a:ea typeface="Corbel"/>
                <a:cs typeface="Corbel"/>
                <a:sym typeface="Corbe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orbel"/>
                <a:ea typeface="Corbel"/>
                <a:cs typeface="Corbel"/>
                <a:sym typeface="Corbe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orbel"/>
                <a:ea typeface="Corbel"/>
                <a:cs typeface="Corbel"/>
                <a:sym typeface="Corbe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orbel"/>
                <a:ea typeface="Corbel"/>
                <a:cs typeface="Corbel"/>
                <a:sym typeface="Corbel"/>
              </a:defRPr>
            </a:lvl9pPr>
          </a:lstStyle>
          <a:p/>
        </p:txBody>
      </p:sp>
      <p:pic>
        <p:nvPicPr>
          <p:cNvPr id="95" name="Google Shape;95;p20"/>
          <p:cNvPicPr preferRelativeResize="0"/>
          <p:nvPr/>
        </p:nvPicPr>
        <p:blipFill rotWithShape="1">
          <a:blip r:embed="rId3">
            <a:alphaModFix/>
          </a:blip>
          <a:srcRect b="0" l="0" r="0" t="0"/>
          <a:stretch/>
        </p:blipFill>
        <p:spPr>
          <a:xfrm>
            <a:off x="7822631" y="205448"/>
            <a:ext cx="1010768" cy="356067"/>
          </a:xfrm>
          <a:prstGeom prst="rect">
            <a:avLst/>
          </a:prstGeom>
          <a:noFill/>
          <a:ln>
            <a:noFill/>
          </a:ln>
        </p:spPr>
      </p:pic>
      <p:pic>
        <p:nvPicPr>
          <p:cNvPr id="96" name="Google Shape;96;p20"/>
          <p:cNvPicPr preferRelativeResize="0"/>
          <p:nvPr/>
        </p:nvPicPr>
        <p:blipFill rotWithShape="1">
          <a:blip r:embed="rId4">
            <a:alphaModFix/>
          </a:blip>
          <a:srcRect b="0" l="0" r="0" t="0"/>
          <a:stretch/>
        </p:blipFill>
        <p:spPr>
          <a:xfrm>
            <a:off x="4654363" y="4938053"/>
            <a:ext cx="4402797" cy="5218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nnhold med tekst">
  <p:cSld name="2_Innhold med tekst">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0" l="0" r="0" t="0"/>
          <a:stretch/>
        </p:blipFill>
        <p:spPr>
          <a:xfrm>
            <a:off x="166409" y="122173"/>
            <a:ext cx="8871697" cy="4899153"/>
          </a:xfrm>
          <a:prstGeom prst="rect">
            <a:avLst/>
          </a:prstGeom>
          <a:noFill/>
          <a:ln>
            <a:noFill/>
          </a:ln>
        </p:spPr>
      </p:pic>
      <p:sp>
        <p:nvSpPr>
          <p:cNvPr id="99" name="Google Shape;99;p21"/>
          <p:cNvSpPr txBox="1"/>
          <p:nvPr>
            <p:ph type="title"/>
          </p:nvPr>
        </p:nvSpPr>
        <p:spPr>
          <a:xfrm>
            <a:off x="464989" y="327770"/>
            <a:ext cx="4118700" cy="9429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2700"/>
              <a:buFont typeface="Corbe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21"/>
          <p:cNvSpPr txBox="1"/>
          <p:nvPr>
            <p:ph idx="1" type="body"/>
          </p:nvPr>
        </p:nvSpPr>
        <p:spPr>
          <a:xfrm>
            <a:off x="464989" y="1270746"/>
            <a:ext cx="4118700" cy="31251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8CD4E2"/>
              </a:buClr>
              <a:buSzPts val="2100"/>
              <a:buChar char="•"/>
              <a:defRPr sz="2100"/>
            </a:lvl1pPr>
            <a:lvl2pPr indent="-342900" lvl="1" marL="914400" rtl="0" algn="l">
              <a:lnSpc>
                <a:spcPct val="90000"/>
              </a:lnSpc>
              <a:spcBef>
                <a:spcPts val="400"/>
              </a:spcBef>
              <a:spcAft>
                <a:spcPts val="0"/>
              </a:spcAft>
              <a:buClr>
                <a:srgbClr val="8CD4E2"/>
              </a:buClr>
              <a:buSzPts val="1800"/>
              <a:buChar char="•"/>
              <a:defRPr sz="1800"/>
            </a:lvl2pPr>
            <a:lvl3pPr indent="-323850" lvl="2" marL="1371600" rtl="0" algn="l">
              <a:lnSpc>
                <a:spcPct val="90000"/>
              </a:lnSpc>
              <a:spcBef>
                <a:spcPts val="400"/>
              </a:spcBef>
              <a:spcAft>
                <a:spcPts val="0"/>
              </a:spcAft>
              <a:buClr>
                <a:srgbClr val="8CD4E2"/>
              </a:buClr>
              <a:buSzPts val="1500"/>
              <a:buChar char="•"/>
              <a:defRPr sz="1500"/>
            </a:lvl3pPr>
            <a:lvl4pPr indent="-317500" lvl="3" marL="1828800" rtl="0" algn="l">
              <a:lnSpc>
                <a:spcPct val="90000"/>
              </a:lnSpc>
              <a:spcBef>
                <a:spcPts val="400"/>
              </a:spcBef>
              <a:spcAft>
                <a:spcPts val="0"/>
              </a:spcAft>
              <a:buClr>
                <a:srgbClr val="8CD4E2"/>
              </a:buClr>
              <a:buSzPts val="1400"/>
              <a:buChar char="•"/>
              <a:defRPr sz="1400"/>
            </a:lvl4pPr>
            <a:lvl5pPr indent="-317500" lvl="4" marL="2286000" rtl="0" algn="l">
              <a:lnSpc>
                <a:spcPct val="90000"/>
              </a:lnSpc>
              <a:spcBef>
                <a:spcPts val="400"/>
              </a:spcBef>
              <a:spcAft>
                <a:spcPts val="0"/>
              </a:spcAft>
              <a:buClr>
                <a:srgbClr val="8CD4E2"/>
              </a:buClr>
              <a:buSzPts val="1400"/>
              <a:buChar char="•"/>
              <a:defRPr sz="14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1" name="Google Shape;101;p21"/>
          <p:cNvSpPr txBox="1"/>
          <p:nvPr>
            <p:ph idx="2" type="body"/>
          </p:nvPr>
        </p:nvSpPr>
        <p:spPr>
          <a:xfrm>
            <a:off x="4654363" y="327769"/>
            <a:ext cx="4135200" cy="4427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8CD4E2"/>
              </a:buClr>
              <a:buSzPts val="2100"/>
              <a:buChar char="•"/>
              <a:defRPr sz="2100"/>
            </a:lvl1pPr>
            <a:lvl2pPr indent="-342900" lvl="1" marL="914400" rtl="0" algn="l">
              <a:lnSpc>
                <a:spcPct val="90000"/>
              </a:lnSpc>
              <a:spcBef>
                <a:spcPts val="400"/>
              </a:spcBef>
              <a:spcAft>
                <a:spcPts val="0"/>
              </a:spcAft>
              <a:buClr>
                <a:srgbClr val="8CD4E2"/>
              </a:buClr>
              <a:buSzPts val="1800"/>
              <a:buChar char="•"/>
              <a:defRPr sz="1800"/>
            </a:lvl2pPr>
            <a:lvl3pPr indent="-323850" lvl="2" marL="1371600" rtl="0" algn="l">
              <a:lnSpc>
                <a:spcPct val="90000"/>
              </a:lnSpc>
              <a:spcBef>
                <a:spcPts val="400"/>
              </a:spcBef>
              <a:spcAft>
                <a:spcPts val="0"/>
              </a:spcAft>
              <a:buClr>
                <a:srgbClr val="8CD4E2"/>
              </a:buClr>
              <a:buSzPts val="1500"/>
              <a:buChar char="•"/>
              <a:defRPr sz="1500"/>
            </a:lvl3pPr>
            <a:lvl4pPr indent="-317500" lvl="3" marL="1828800" rtl="0" algn="l">
              <a:lnSpc>
                <a:spcPct val="90000"/>
              </a:lnSpc>
              <a:spcBef>
                <a:spcPts val="400"/>
              </a:spcBef>
              <a:spcAft>
                <a:spcPts val="0"/>
              </a:spcAft>
              <a:buClr>
                <a:srgbClr val="8CD4E2"/>
              </a:buClr>
              <a:buSzPts val="1400"/>
              <a:buChar char="•"/>
              <a:defRPr sz="1400"/>
            </a:lvl4pPr>
            <a:lvl5pPr indent="-317500" lvl="4" marL="2286000" rtl="0" algn="l">
              <a:lnSpc>
                <a:spcPct val="90000"/>
              </a:lnSpc>
              <a:spcBef>
                <a:spcPts val="400"/>
              </a:spcBef>
              <a:spcAft>
                <a:spcPts val="0"/>
              </a:spcAft>
              <a:buClr>
                <a:srgbClr val="8CD4E2"/>
              </a:buClr>
              <a:buSzPts val="1400"/>
              <a:buChar char="•"/>
              <a:defRPr sz="14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pic>
        <p:nvPicPr>
          <p:cNvPr id="102" name="Google Shape;102;p21"/>
          <p:cNvPicPr preferRelativeResize="0"/>
          <p:nvPr/>
        </p:nvPicPr>
        <p:blipFill rotWithShape="1">
          <a:blip r:embed="rId3">
            <a:alphaModFix/>
          </a:blip>
          <a:srcRect b="0" l="0" r="0" t="0"/>
          <a:stretch/>
        </p:blipFill>
        <p:spPr>
          <a:xfrm>
            <a:off x="7822631" y="205448"/>
            <a:ext cx="1010768" cy="35606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gendefinert oppsett">
  <p:cSld name="Egendefinert oppsett">
    <p:spTree>
      <p:nvGrpSpPr>
        <p:cNvPr id="103" name="Shape 103"/>
        <p:cNvGrpSpPr/>
        <p:nvPr/>
      </p:nvGrpSpPr>
      <p:grpSpPr>
        <a:xfrm>
          <a:off x="0" y="0"/>
          <a:ext cx="0" cy="0"/>
          <a:chOff x="0" y="0"/>
          <a:chExt cx="0" cy="0"/>
        </a:xfrm>
      </p:grpSpPr>
      <p:sp>
        <p:nvSpPr>
          <p:cNvPr id="104" name="Google Shape;104;p22"/>
          <p:cNvSpPr txBox="1"/>
          <p:nvPr>
            <p:ph type="title"/>
          </p:nvPr>
        </p:nvSpPr>
        <p:spPr>
          <a:xfrm>
            <a:off x="231884" y="150118"/>
            <a:ext cx="8096100" cy="466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5" name="Google Shape;105;p22"/>
          <p:cNvSpPr txBox="1"/>
          <p:nvPr>
            <p:ph idx="1" type="body"/>
          </p:nvPr>
        </p:nvSpPr>
        <p:spPr>
          <a:xfrm>
            <a:off x="472108" y="1326356"/>
            <a:ext cx="8244300" cy="30765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6" name="Google Shape;106;p22"/>
          <p:cNvPicPr preferRelativeResize="0"/>
          <p:nvPr/>
        </p:nvPicPr>
        <p:blipFill rotWithShape="1">
          <a:blip r:embed="rId2">
            <a:alphaModFix/>
          </a:blip>
          <a:srcRect b="0" l="0" r="0" t="0"/>
          <a:stretch/>
        </p:blipFill>
        <p:spPr>
          <a:xfrm>
            <a:off x="8328016" y="73786"/>
            <a:ext cx="747491" cy="2633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gendefinert oppsett">
  <p:cSld name="2_Egendefinert oppsett">
    <p:spTree>
      <p:nvGrpSpPr>
        <p:cNvPr id="107" name="Shape 107"/>
        <p:cNvGrpSpPr/>
        <p:nvPr/>
      </p:nvGrpSpPr>
      <p:grpSpPr>
        <a:xfrm>
          <a:off x="0" y="0"/>
          <a:ext cx="0" cy="0"/>
          <a:chOff x="0" y="0"/>
          <a:chExt cx="0" cy="0"/>
        </a:xfrm>
      </p:grpSpPr>
      <p:sp>
        <p:nvSpPr>
          <p:cNvPr id="108" name="Google Shape;108;p23"/>
          <p:cNvSpPr txBox="1"/>
          <p:nvPr>
            <p:ph idx="1" type="body"/>
          </p:nvPr>
        </p:nvSpPr>
        <p:spPr>
          <a:xfrm>
            <a:off x="387626" y="427382"/>
            <a:ext cx="8328900" cy="3975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9" name="Google Shape;109;p23"/>
          <p:cNvPicPr preferRelativeResize="0"/>
          <p:nvPr/>
        </p:nvPicPr>
        <p:blipFill rotWithShape="1">
          <a:blip r:embed="rId2">
            <a:alphaModFix/>
          </a:blip>
          <a:srcRect b="0" l="0" r="0" t="0"/>
          <a:stretch/>
        </p:blipFill>
        <p:spPr>
          <a:xfrm>
            <a:off x="7822631" y="205448"/>
            <a:ext cx="1010768" cy="356067"/>
          </a:xfrm>
          <a:prstGeom prst="rect">
            <a:avLst/>
          </a:prstGeom>
          <a:noFill/>
          <a:ln>
            <a:noFill/>
          </a:ln>
        </p:spPr>
      </p:pic>
      <p:pic>
        <p:nvPicPr>
          <p:cNvPr id="110" name="Google Shape;110;p23"/>
          <p:cNvPicPr preferRelativeResize="0"/>
          <p:nvPr/>
        </p:nvPicPr>
        <p:blipFill rotWithShape="1">
          <a:blip r:embed="rId3">
            <a:alphaModFix/>
          </a:blip>
          <a:srcRect b="0" l="0" r="0" t="0"/>
          <a:stretch/>
        </p:blipFill>
        <p:spPr>
          <a:xfrm>
            <a:off x="4654363" y="4938053"/>
            <a:ext cx="4402797" cy="5218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nnhold med tekst">
  <p:cSld name="3_Innhold med tekst">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24"/>
          <p:cNvPicPr preferRelativeResize="0"/>
          <p:nvPr/>
        </p:nvPicPr>
        <p:blipFill/>
        <p:spPr>
          <a:xfrm>
            <a:off x="0" y="0"/>
            <a:ext cx="9144000" cy="5143500"/>
          </a:xfrm>
          <a:prstGeom prst="rect">
            <a:avLst/>
          </a:prstGeom>
          <a:solidFill>
            <a:srgbClr val="FFFFFF"/>
          </a:solidFill>
          <a:ln>
            <a:noFill/>
          </a:ln>
        </p:spPr>
      </p:pic>
      <p:sp>
        <p:nvSpPr>
          <p:cNvPr id="113" name="Google Shape;113;p24"/>
          <p:cNvSpPr txBox="1"/>
          <p:nvPr>
            <p:ph type="title"/>
          </p:nvPr>
        </p:nvSpPr>
        <p:spPr>
          <a:xfrm>
            <a:off x="464989" y="327770"/>
            <a:ext cx="8183100" cy="10437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rgbClr val="FFFFFF"/>
              </a:buClr>
              <a:buSzPts val="2700"/>
              <a:buFont typeface="Corbel"/>
              <a:buNone/>
              <a:defRPr sz="270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14" name="Google Shape;114;p24"/>
          <p:cNvPicPr preferRelativeResize="0"/>
          <p:nvPr/>
        </p:nvPicPr>
        <p:blipFill rotWithShape="1">
          <a:blip r:embed="rId3">
            <a:alphaModFix/>
          </a:blip>
          <a:srcRect b="0" l="0" r="0" t="0"/>
          <a:stretch/>
        </p:blipFill>
        <p:spPr>
          <a:xfrm>
            <a:off x="532280" y="4443829"/>
            <a:ext cx="1004399" cy="356704"/>
          </a:xfrm>
          <a:prstGeom prst="rect">
            <a:avLst/>
          </a:prstGeom>
          <a:noFill/>
          <a:ln>
            <a:noFill/>
          </a:ln>
          <a:effectLst>
            <a:outerShdw blurRad="279400" sx="57000" rotWithShape="0" algn="ctr" sy="57000">
              <a:srgbClr val="000000">
                <a:alpha val="33730"/>
              </a:srgbClr>
            </a:outerShdw>
          </a:effec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nnhold med tekst">
  <p:cSld name="4_Innhold med tekst">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25"/>
          <p:cNvPicPr preferRelativeResize="0"/>
          <p:nvPr/>
        </p:nvPicPr>
        <p:blipFill rotWithShape="1">
          <a:blip r:embed="rId3">
            <a:alphaModFix/>
          </a:blip>
          <a:srcRect b="0" l="0" r="0" t="0"/>
          <a:stretch/>
        </p:blipFill>
        <p:spPr>
          <a:xfrm>
            <a:off x="0" y="-1"/>
            <a:ext cx="9144000" cy="1285874"/>
          </a:xfrm>
          <a:prstGeom prst="rect">
            <a:avLst/>
          </a:prstGeom>
          <a:noFill/>
          <a:ln>
            <a:noFill/>
          </a:ln>
        </p:spPr>
      </p:pic>
      <p:pic>
        <p:nvPicPr>
          <p:cNvPr id="117" name="Google Shape;117;p25"/>
          <p:cNvPicPr preferRelativeResize="0"/>
          <p:nvPr/>
        </p:nvPicPr>
        <p:blipFill rotWithShape="1">
          <a:blip r:embed="rId3">
            <a:alphaModFix/>
          </a:blip>
          <a:srcRect b="0" l="0" r="0" t="0"/>
          <a:stretch/>
        </p:blipFill>
        <p:spPr>
          <a:xfrm rot="10800000">
            <a:off x="0" y="3857626"/>
            <a:ext cx="9144000" cy="1285874"/>
          </a:xfrm>
          <a:prstGeom prst="rect">
            <a:avLst/>
          </a:prstGeom>
          <a:noFill/>
          <a:ln>
            <a:noFill/>
          </a:ln>
        </p:spPr>
      </p:pic>
      <p:sp>
        <p:nvSpPr>
          <p:cNvPr id="118" name="Google Shape;118;p25"/>
          <p:cNvSpPr txBox="1"/>
          <p:nvPr>
            <p:ph type="title"/>
          </p:nvPr>
        </p:nvSpPr>
        <p:spPr>
          <a:xfrm>
            <a:off x="464989" y="327770"/>
            <a:ext cx="8183100" cy="10437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rgbClr val="FFFFFF"/>
              </a:buClr>
              <a:buSzPts val="2700"/>
              <a:buFont typeface="Corbel"/>
              <a:buNone/>
              <a:defRPr sz="270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19" name="Google Shape;119;p25"/>
          <p:cNvPicPr preferRelativeResize="0"/>
          <p:nvPr/>
        </p:nvPicPr>
        <p:blipFill rotWithShape="1">
          <a:blip r:embed="rId4">
            <a:alphaModFix/>
          </a:blip>
          <a:srcRect b="0" l="0" r="0" t="0"/>
          <a:stretch/>
        </p:blipFill>
        <p:spPr>
          <a:xfrm>
            <a:off x="532280" y="4443829"/>
            <a:ext cx="1004399" cy="35670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nnhold med tekst">
  <p:cSld name="5_Innhold med tekst">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6"/>
          <p:cNvSpPr txBox="1"/>
          <p:nvPr>
            <p:ph type="title"/>
          </p:nvPr>
        </p:nvSpPr>
        <p:spPr>
          <a:xfrm>
            <a:off x="464989" y="327771"/>
            <a:ext cx="2331900" cy="56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2700"/>
              <a:buFont typeface="Corbe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22" name="Google Shape;122;p26"/>
          <p:cNvPicPr preferRelativeResize="0"/>
          <p:nvPr/>
        </p:nvPicPr>
        <p:blipFill rotWithShape="1">
          <a:blip r:embed="rId3">
            <a:alphaModFix/>
          </a:blip>
          <a:srcRect b="0" l="0" r="0" t="0"/>
          <a:stretch/>
        </p:blipFill>
        <p:spPr>
          <a:xfrm>
            <a:off x="532280" y="4444465"/>
            <a:ext cx="1010768" cy="35606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ellysbilde" type="title">
  <p:cSld name="TITLE">
    <p:spTree>
      <p:nvGrpSpPr>
        <p:cNvPr id="123" name="Shape 123"/>
        <p:cNvGrpSpPr/>
        <p:nvPr/>
      </p:nvGrpSpPr>
      <p:grpSpPr>
        <a:xfrm>
          <a:off x="0" y="0"/>
          <a:ext cx="0" cy="0"/>
          <a:chOff x="0" y="0"/>
          <a:chExt cx="0" cy="0"/>
        </a:xfrm>
      </p:grpSpPr>
      <p:sp>
        <p:nvSpPr>
          <p:cNvPr id="124" name="Google Shape;124;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orbe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5" name="Google Shape;125;p27"/>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6" name="Google Shape;126;p2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orbel"/>
                <a:ea typeface="Corbel"/>
                <a:cs typeface="Corbel"/>
                <a:sym typeface="Corbel"/>
              </a:defRPr>
            </a:lvl1pPr>
            <a:lvl2pPr lvl="1"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2pPr>
            <a:lvl3pPr lvl="2"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3pPr>
            <a:lvl4pPr lvl="3"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4pPr>
            <a:lvl5pPr lvl="4"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5pPr>
            <a:lvl6pPr lvl="5"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6pPr>
            <a:lvl7pPr lvl="6"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7pPr>
            <a:lvl8pPr lvl="7"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8pPr>
            <a:lvl9pPr lvl="8"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9pPr>
          </a:lstStyle>
          <a:p/>
        </p:txBody>
      </p:sp>
      <p:sp>
        <p:nvSpPr>
          <p:cNvPr id="127" name="Google Shape;127;p2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orbel"/>
                <a:ea typeface="Corbel"/>
                <a:cs typeface="Corbel"/>
                <a:sym typeface="Corbel"/>
              </a:defRPr>
            </a:lvl1pPr>
            <a:lvl2pPr lvl="1"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2pPr>
            <a:lvl3pPr lvl="2"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3pPr>
            <a:lvl4pPr lvl="3"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4pPr>
            <a:lvl5pPr lvl="4"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5pPr>
            <a:lvl6pPr lvl="5"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6pPr>
            <a:lvl7pPr lvl="6"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7pPr>
            <a:lvl8pPr lvl="7"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8pPr>
            <a:lvl9pPr lvl="8"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9pPr>
          </a:lstStyle>
          <a:p/>
        </p:txBody>
      </p:sp>
      <p:sp>
        <p:nvSpPr>
          <p:cNvPr id="128" name="Google Shape;128;p2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orbel"/>
                <a:ea typeface="Corbel"/>
                <a:cs typeface="Corbel"/>
                <a:sym typeface="Corbel"/>
              </a:defRPr>
            </a:lvl1pPr>
            <a:lvl2pPr indent="0" lvl="1" marL="0" marR="0" rtl="0" algn="l">
              <a:spcBef>
                <a:spcPts val="0"/>
              </a:spcBef>
              <a:buNone/>
              <a:defRPr sz="1400">
                <a:solidFill>
                  <a:schemeClr val="dk1"/>
                </a:solidFill>
                <a:latin typeface="Corbel"/>
                <a:ea typeface="Corbel"/>
                <a:cs typeface="Corbel"/>
                <a:sym typeface="Corbel"/>
              </a:defRPr>
            </a:lvl2pPr>
            <a:lvl3pPr indent="0" lvl="2" marL="0" marR="0" rtl="0" algn="l">
              <a:spcBef>
                <a:spcPts val="0"/>
              </a:spcBef>
              <a:buNone/>
              <a:defRPr sz="1400">
                <a:solidFill>
                  <a:schemeClr val="dk1"/>
                </a:solidFill>
                <a:latin typeface="Corbel"/>
                <a:ea typeface="Corbel"/>
                <a:cs typeface="Corbel"/>
                <a:sym typeface="Corbel"/>
              </a:defRPr>
            </a:lvl3pPr>
            <a:lvl4pPr indent="0" lvl="3" marL="0" marR="0" rtl="0" algn="l">
              <a:spcBef>
                <a:spcPts val="0"/>
              </a:spcBef>
              <a:buNone/>
              <a:defRPr sz="1400">
                <a:solidFill>
                  <a:schemeClr val="dk1"/>
                </a:solidFill>
                <a:latin typeface="Corbel"/>
                <a:ea typeface="Corbel"/>
                <a:cs typeface="Corbel"/>
                <a:sym typeface="Corbel"/>
              </a:defRPr>
            </a:lvl4pPr>
            <a:lvl5pPr indent="0" lvl="4" marL="0" marR="0" rtl="0" algn="l">
              <a:spcBef>
                <a:spcPts val="0"/>
              </a:spcBef>
              <a:buNone/>
              <a:defRPr sz="1400">
                <a:solidFill>
                  <a:schemeClr val="dk1"/>
                </a:solidFill>
                <a:latin typeface="Corbel"/>
                <a:ea typeface="Corbel"/>
                <a:cs typeface="Corbel"/>
                <a:sym typeface="Corbel"/>
              </a:defRPr>
            </a:lvl5pPr>
            <a:lvl6pPr indent="0" lvl="5" marL="0" marR="0" rtl="0" algn="l">
              <a:spcBef>
                <a:spcPts val="0"/>
              </a:spcBef>
              <a:buNone/>
              <a:defRPr sz="1400">
                <a:solidFill>
                  <a:schemeClr val="dk1"/>
                </a:solidFill>
                <a:latin typeface="Corbel"/>
                <a:ea typeface="Corbel"/>
                <a:cs typeface="Corbel"/>
                <a:sym typeface="Corbel"/>
              </a:defRPr>
            </a:lvl6pPr>
            <a:lvl7pPr indent="0" lvl="6" marL="0" marR="0" rtl="0" algn="l">
              <a:spcBef>
                <a:spcPts val="0"/>
              </a:spcBef>
              <a:buNone/>
              <a:defRPr sz="1400">
                <a:solidFill>
                  <a:schemeClr val="dk1"/>
                </a:solidFill>
                <a:latin typeface="Corbel"/>
                <a:ea typeface="Corbel"/>
                <a:cs typeface="Corbel"/>
                <a:sym typeface="Corbel"/>
              </a:defRPr>
            </a:lvl7pPr>
            <a:lvl8pPr indent="0" lvl="7" marL="0" marR="0" rtl="0" algn="l">
              <a:spcBef>
                <a:spcPts val="0"/>
              </a:spcBef>
              <a:buNone/>
              <a:defRPr sz="1400">
                <a:solidFill>
                  <a:schemeClr val="dk1"/>
                </a:solidFill>
                <a:latin typeface="Corbel"/>
                <a:ea typeface="Corbel"/>
                <a:cs typeface="Corbel"/>
                <a:sym typeface="Corbel"/>
              </a:defRPr>
            </a:lvl8pPr>
            <a:lvl9pPr indent="0" lvl="8" marL="0" marR="0" rtl="0" algn="l">
              <a:spcBef>
                <a:spcPts val="0"/>
              </a:spcBef>
              <a:buNone/>
              <a:defRPr sz="1400">
                <a:solidFill>
                  <a:schemeClr val="dk1"/>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Innhold med tekst">
  <p:cSld name="8_Innhold med tekst">
    <p:spTree>
      <p:nvGrpSpPr>
        <p:cNvPr id="129" name="Shape 129"/>
        <p:cNvGrpSpPr/>
        <p:nvPr/>
      </p:nvGrpSpPr>
      <p:grpSpPr>
        <a:xfrm>
          <a:off x="0" y="0"/>
          <a:ext cx="0" cy="0"/>
          <a:chOff x="0" y="0"/>
          <a:chExt cx="0" cy="0"/>
        </a:xfrm>
      </p:grpSpPr>
      <p:pic>
        <p:nvPicPr>
          <p:cNvPr id="130" name="Google Shape;130;p28"/>
          <p:cNvPicPr preferRelativeResize="0"/>
          <p:nvPr/>
        </p:nvPicPr>
        <p:blipFill rotWithShape="1">
          <a:blip r:embed="rId2">
            <a:alphaModFix/>
          </a:blip>
          <a:srcRect b="0" l="0" r="0" t="0"/>
          <a:stretch/>
        </p:blipFill>
        <p:spPr>
          <a:xfrm>
            <a:off x="166409" y="122173"/>
            <a:ext cx="8871697" cy="4899153"/>
          </a:xfrm>
          <a:prstGeom prst="rect">
            <a:avLst/>
          </a:prstGeom>
          <a:noFill/>
          <a:ln>
            <a:noFill/>
          </a:ln>
        </p:spPr>
      </p:pic>
      <p:sp>
        <p:nvSpPr>
          <p:cNvPr id="131" name="Google Shape;131;p28"/>
          <p:cNvSpPr txBox="1"/>
          <p:nvPr>
            <p:ph type="title"/>
          </p:nvPr>
        </p:nvSpPr>
        <p:spPr>
          <a:xfrm>
            <a:off x="464989" y="327770"/>
            <a:ext cx="4118700" cy="9429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2700"/>
              <a:buFont typeface="Corbe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2" name="Google Shape;132;p28"/>
          <p:cNvSpPr txBox="1"/>
          <p:nvPr>
            <p:ph idx="1" type="body"/>
          </p:nvPr>
        </p:nvSpPr>
        <p:spPr>
          <a:xfrm>
            <a:off x="464989" y="1270746"/>
            <a:ext cx="4118700" cy="31251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8CD4E2"/>
              </a:buClr>
              <a:buSzPts val="2100"/>
              <a:buChar char="•"/>
              <a:defRPr sz="2100"/>
            </a:lvl1pPr>
            <a:lvl2pPr indent="-342900" lvl="1" marL="914400" rtl="0" algn="l">
              <a:lnSpc>
                <a:spcPct val="90000"/>
              </a:lnSpc>
              <a:spcBef>
                <a:spcPts val="400"/>
              </a:spcBef>
              <a:spcAft>
                <a:spcPts val="0"/>
              </a:spcAft>
              <a:buClr>
                <a:srgbClr val="8CD4E2"/>
              </a:buClr>
              <a:buSzPts val="1800"/>
              <a:buChar char="•"/>
              <a:defRPr sz="1800"/>
            </a:lvl2pPr>
            <a:lvl3pPr indent="-323850" lvl="2" marL="1371600" rtl="0" algn="l">
              <a:lnSpc>
                <a:spcPct val="90000"/>
              </a:lnSpc>
              <a:spcBef>
                <a:spcPts val="400"/>
              </a:spcBef>
              <a:spcAft>
                <a:spcPts val="0"/>
              </a:spcAft>
              <a:buClr>
                <a:srgbClr val="8CD4E2"/>
              </a:buClr>
              <a:buSzPts val="1500"/>
              <a:buChar char="•"/>
              <a:defRPr sz="1500"/>
            </a:lvl3pPr>
            <a:lvl4pPr indent="-317500" lvl="3" marL="1828800" rtl="0" algn="l">
              <a:lnSpc>
                <a:spcPct val="90000"/>
              </a:lnSpc>
              <a:spcBef>
                <a:spcPts val="400"/>
              </a:spcBef>
              <a:spcAft>
                <a:spcPts val="0"/>
              </a:spcAft>
              <a:buClr>
                <a:srgbClr val="8CD4E2"/>
              </a:buClr>
              <a:buSzPts val="1400"/>
              <a:buChar char="•"/>
              <a:defRPr sz="1400"/>
            </a:lvl4pPr>
            <a:lvl5pPr indent="-317500" lvl="4" marL="2286000" rtl="0" algn="l">
              <a:lnSpc>
                <a:spcPct val="90000"/>
              </a:lnSpc>
              <a:spcBef>
                <a:spcPts val="400"/>
              </a:spcBef>
              <a:spcAft>
                <a:spcPts val="0"/>
              </a:spcAft>
              <a:buClr>
                <a:srgbClr val="8CD4E2"/>
              </a:buClr>
              <a:buSzPts val="1400"/>
              <a:buChar char="•"/>
              <a:defRPr sz="14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33" name="Google Shape;133;p28"/>
          <p:cNvSpPr txBox="1"/>
          <p:nvPr>
            <p:ph idx="2" type="body"/>
          </p:nvPr>
        </p:nvSpPr>
        <p:spPr>
          <a:xfrm>
            <a:off x="4654363" y="327769"/>
            <a:ext cx="4135200" cy="4427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8CD4E2"/>
              </a:buClr>
              <a:buSzPts val="2100"/>
              <a:buChar char="•"/>
              <a:defRPr sz="2100"/>
            </a:lvl1pPr>
            <a:lvl2pPr indent="-342900" lvl="1" marL="914400" rtl="0" algn="l">
              <a:lnSpc>
                <a:spcPct val="90000"/>
              </a:lnSpc>
              <a:spcBef>
                <a:spcPts val="400"/>
              </a:spcBef>
              <a:spcAft>
                <a:spcPts val="0"/>
              </a:spcAft>
              <a:buClr>
                <a:srgbClr val="8CD4E2"/>
              </a:buClr>
              <a:buSzPts val="1800"/>
              <a:buChar char="•"/>
              <a:defRPr sz="1800"/>
            </a:lvl2pPr>
            <a:lvl3pPr indent="-323850" lvl="2" marL="1371600" rtl="0" algn="l">
              <a:lnSpc>
                <a:spcPct val="90000"/>
              </a:lnSpc>
              <a:spcBef>
                <a:spcPts val="400"/>
              </a:spcBef>
              <a:spcAft>
                <a:spcPts val="0"/>
              </a:spcAft>
              <a:buClr>
                <a:srgbClr val="8CD4E2"/>
              </a:buClr>
              <a:buSzPts val="1500"/>
              <a:buChar char="•"/>
              <a:defRPr sz="1500"/>
            </a:lvl3pPr>
            <a:lvl4pPr indent="-317500" lvl="3" marL="1828800" rtl="0" algn="l">
              <a:lnSpc>
                <a:spcPct val="90000"/>
              </a:lnSpc>
              <a:spcBef>
                <a:spcPts val="400"/>
              </a:spcBef>
              <a:spcAft>
                <a:spcPts val="0"/>
              </a:spcAft>
              <a:buClr>
                <a:srgbClr val="8CD4E2"/>
              </a:buClr>
              <a:buSzPts val="1400"/>
              <a:buChar char="•"/>
              <a:defRPr sz="1400"/>
            </a:lvl4pPr>
            <a:lvl5pPr indent="-317500" lvl="4" marL="2286000" rtl="0" algn="l">
              <a:lnSpc>
                <a:spcPct val="90000"/>
              </a:lnSpc>
              <a:spcBef>
                <a:spcPts val="400"/>
              </a:spcBef>
              <a:spcAft>
                <a:spcPts val="0"/>
              </a:spcAft>
              <a:buClr>
                <a:srgbClr val="8CD4E2"/>
              </a:buClr>
              <a:buSzPts val="1400"/>
              <a:buChar char="•"/>
              <a:defRPr sz="14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pic>
        <p:nvPicPr>
          <p:cNvPr id="134" name="Google Shape;134;p28"/>
          <p:cNvPicPr preferRelativeResize="0"/>
          <p:nvPr/>
        </p:nvPicPr>
        <p:blipFill rotWithShape="1">
          <a:blip r:embed="rId3">
            <a:alphaModFix/>
          </a:blip>
          <a:srcRect b="0" l="0" r="0" t="0"/>
          <a:stretch/>
        </p:blipFill>
        <p:spPr>
          <a:xfrm>
            <a:off x="7822631" y="205448"/>
            <a:ext cx="1010768" cy="35606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gendefinert oppsett">
  <p:cSld name="3_Egendefinert oppsett">
    <p:spTree>
      <p:nvGrpSpPr>
        <p:cNvPr id="135" name="Shape 135"/>
        <p:cNvGrpSpPr/>
        <p:nvPr/>
      </p:nvGrpSpPr>
      <p:grpSpPr>
        <a:xfrm>
          <a:off x="0" y="0"/>
          <a:ext cx="0" cy="0"/>
          <a:chOff x="0" y="0"/>
          <a:chExt cx="0" cy="0"/>
        </a:xfrm>
      </p:grpSpPr>
      <p:sp>
        <p:nvSpPr>
          <p:cNvPr id="136" name="Google Shape;136;p29"/>
          <p:cNvSpPr txBox="1"/>
          <p:nvPr>
            <p:ph type="title"/>
          </p:nvPr>
        </p:nvSpPr>
        <p:spPr>
          <a:xfrm>
            <a:off x="231884" y="150118"/>
            <a:ext cx="8096100" cy="466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29"/>
          <p:cNvSpPr txBox="1"/>
          <p:nvPr>
            <p:ph idx="1" type="body"/>
          </p:nvPr>
        </p:nvSpPr>
        <p:spPr>
          <a:xfrm>
            <a:off x="472108" y="1326356"/>
            <a:ext cx="8244300" cy="30765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8" name="Google Shape;138;p29"/>
          <p:cNvPicPr preferRelativeResize="0"/>
          <p:nvPr/>
        </p:nvPicPr>
        <p:blipFill rotWithShape="1">
          <a:blip r:embed="rId2">
            <a:alphaModFix/>
          </a:blip>
          <a:srcRect b="0" l="0" r="0" t="0"/>
          <a:stretch/>
        </p:blipFill>
        <p:spPr>
          <a:xfrm>
            <a:off x="8328016" y="73786"/>
            <a:ext cx="747491" cy="26332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gendefinert oppsett">
  <p:cSld name="4_Egendefinert oppsett">
    <p:spTree>
      <p:nvGrpSpPr>
        <p:cNvPr id="139" name="Shape 139"/>
        <p:cNvGrpSpPr/>
        <p:nvPr/>
      </p:nvGrpSpPr>
      <p:grpSpPr>
        <a:xfrm>
          <a:off x="0" y="0"/>
          <a:ext cx="0" cy="0"/>
          <a:chOff x="0" y="0"/>
          <a:chExt cx="0" cy="0"/>
        </a:xfrm>
      </p:grpSpPr>
      <p:sp>
        <p:nvSpPr>
          <p:cNvPr id="140" name="Google Shape;140;p30"/>
          <p:cNvSpPr txBox="1"/>
          <p:nvPr>
            <p:ph idx="1" type="body"/>
          </p:nvPr>
        </p:nvSpPr>
        <p:spPr>
          <a:xfrm>
            <a:off x="387626" y="427382"/>
            <a:ext cx="8328900" cy="3975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41" name="Google Shape;141;p30"/>
          <p:cNvPicPr preferRelativeResize="0"/>
          <p:nvPr/>
        </p:nvPicPr>
        <p:blipFill rotWithShape="1">
          <a:blip r:embed="rId2">
            <a:alphaModFix/>
          </a:blip>
          <a:srcRect b="0" l="0" r="0" t="0"/>
          <a:stretch/>
        </p:blipFill>
        <p:spPr>
          <a:xfrm>
            <a:off x="7822631" y="205448"/>
            <a:ext cx="1010768" cy="356067"/>
          </a:xfrm>
          <a:prstGeom prst="rect">
            <a:avLst/>
          </a:prstGeom>
          <a:noFill/>
          <a:ln>
            <a:noFill/>
          </a:ln>
        </p:spPr>
      </p:pic>
      <p:pic>
        <p:nvPicPr>
          <p:cNvPr id="142" name="Google Shape;142;p30"/>
          <p:cNvPicPr preferRelativeResize="0"/>
          <p:nvPr/>
        </p:nvPicPr>
        <p:blipFill rotWithShape="1">
          <a:blip r:embed="rId3">
            <a:alphaModFix/>
          </a:blip>
          <a:srcRect b="0" l="0" r="0" t="0"/>
          <a:stretch/>
        </p:blipFill>
        <p:spPr>
          <a:xfrm>
            <a:off x="4654363" y="4938053"/>
            <a:ext cx="4402797" cy="5218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gendefinert oppsett">
  <p:cSld name="5_Egendefinert oppsett">
    <p:spTree>
      <p:nvGrpSpPr>
        <p:cNvPr id="143" name="Shape 143"/>
        <p:cNvGrpSpPr/>
        <p:nvPr/>
      </p:nvGrpSpPr>
      <p:grpSpPr>
        <a:xfrm>
          <a:off x="0" y="0"/>
          <a:ext cx="0" cy="0"/>
          <a:chOff x="0" y="0"/>
          <a:chExt cx="0" cy="0"/>
        </a:xfrm>
      </p:grpSpPr>
      <p:sp>
        <p:nvSpPr>
          <p:cNvPr id="144" name="Google Shape;144;p31"/>
          <p:cNvSpPr txBox="1"/>
          <p:nvPr>
            <p:ph type="title"/>
          </p:nvPr>
        </p:nvSpPr>
        <p:spPr>
          <a:xfrm>
            <a:off x="462169" y="273844"/>
            <a:ext cx="8219700" cy="784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5" name="Google Shape;145;p31"/>
          <p:cNvSpPr txBox="1"/>
          <p:nvPr>
            <p:ph idx="1" type="body"/>
          </p:nvPr>
        </p:nvSpPr>
        <p:spPr>
          <a:xfrm>
            <a:off x="462169" y="1282304"/>
            <a:ext cx="4110000" cy="3162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 name="Google Shape;146;p31"/>
          <p:cNvSpPr txBox="1"/>
          <p:nvPr>
            <p:ph idx="2" type="body"/>
          </p:nvPr>
        </p:nvSpPr>
        <p:spPr>
          <a:xfrm>
            <a:off x="4572000" y="1282304"/>
            <a:ext cx="4110000" cy="3162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47" name="Google Shape;147;p31"/>
          <p:cNvPicPr preferRelativeResize="0"/>
          <p:nvPr/>
        </p:nvPicPr>
        <p:blipFill rotWithShape="1">
          <a:blip r:embed="rId2">
            <a:alphaModFix/>
          </a:blip>
          <a:srcRect b="0" l="0" r="0" t="0"/>
          <a:stretch/>
        </p:blipFill>
        <p:spPr>
          <a:xfrm>
            <a:off x="7822631" y="205448"/>
            <a:ext cx="1010768" cy="356067"/>
          </a:xfrm>
          <a:prstGeom prst="rect">
            <a:avLst/>
          </a:prstGeom>
          <a:noFill/>
          <a:ln>
            <a:noFill/>
          </a:ln>
        </p:spPr>
      </p:pic>
      <p:pic>
        <p:nvPicPr>
          <p:cNvPr id="148" name="Google Shape;148;p31"/>
          <p:cNvPicPr preferRelativeResize="0"/>
          <p:nvPr/>
        </p:nvPicPr>
        <p:blipFill rotWithShape="1">
          <a:blip r:embed="rId3">
            <a:alphaModFix/>
          </a:blip>
          <a:srcRect b="0" l="0" r="0" t="0"/>
          <a:stretch/>
        </p:blipFill>
        <p:spPr>
          <a:xfrm>
            <a:off x="4654363" y="4938053"/>
            <a:ext cx="4402797" cy="521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18" Type="http://schemas.openxmlformats.org/officeDocument/2006/relationships/theme" Target="../theme/theme3.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orbel"/>
              <a:buNone/>
              <a:defRPr b="1" i="0" sz="3300" u="none" cap="none" strike="noStrike">
                <a:solidFill>
                  <a:schemeClr val="dk1"/>
                </a:solidFill>
                <a:latin typeface="Corbel"/>
                <a:ea typeface="Corbel"/>
                <a:cs typeface="Corbel"/>
                <a:sym typeface="Corbe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orbel"/>
                <a:ea typeface="Corbel"/>
                <a:cs typeface="Corbel"/>
                <a:sym typeface="Corbe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orbel"/>
                <a:ea typeface="Corbel"/>
                <a:cs typeface="Corbel"/>
                <a:sym typeface="Corbe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orbel"/>
                <a:ea typeface="Corbel"/>
                <a:cs typeface="Corbel"/>
                <a:sym typeface="Corbe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orbel"/>
                <a:ea typeface="Corbel"/>
                <a:cs typeface="Corbel"/>
                <a:sym typeface="Corbe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orbel"/>
                <a:ea typeface="Corbel"/>
                <a:cs typeface="Corbel"/>
                <a:sym typeface="Corbe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orbel"/>
                <a:ea typeface="Corbel"/>
                <a:cs typeface="Corbel"/>
                <a:sym typeface="Corbe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orbel"/>
                <a:ea typeface="Corbel"/>
                <a:cs typeface="Corbel"/>
                <a:sym typeface="Corbe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orbel"/>
                <a:ea typeface="Corbel"/>
                <a:cs typeface="Corbel"/>
                <a:sym typeface="Corbel"/>
              </a:defRPr>
            </a:lvl9pPr>
          </a:lstStyl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4.jp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16.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6.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16.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16.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16.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image" Target="../media/image16.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2.xml"/><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7.jpg"/><Relationship Id="rId5" Type="http://schemas.openxmlformats.org/officeDocument/2006/relationships/image" Target="../media/image16.png"/><Relationship Id="rId6"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16.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16.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16.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16.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16.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16.pn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16.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16.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16.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40.png"/><Relationship Id="rId5" Type="http://schemas.openxmlformats.org/officeDocument/2006/relationships/image" Target="../media/image20.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32"/>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55" name="Google Shape;155;p32"/>
          <p:cNvSpPr txBox="1"/>
          <p:nvPr/>
        </p:nvSpPr>
        <p:spPr>
          <a:xfrm>
            <a:off x="0" y="-5358"/>
            <a:ext cx="9144000" cy="5158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Corbel"/>
              <a:ea typeface="Corbel"/>
              <a:cs typeface="Corbel"/>
              <a:sym typeface="Corbel"/>
            </a:endParaRPr>
          </a:p>
        </p:txBody>
      </p:sp>
      <p:pic>
        <p:nvPicPr>
          <p:cNvPr id="156" name="Google Shape;156;p32"/>
          <p:cNvPicPr preferRelativeResize="0"/>
          <p:nvPr/>
        </p:nvPicPr>
        <p:blipFill rotWithShape="1">
          <a:blip r:embed="rId5">
            <a:alphaModFix/>
          </a:blip>
          <a:srcRect b="0" l="0" r="0" t="0"/>
          <a:stretch/>
        </p:blipFill>
        <p:spPr>
          <a:xfrm>
            <a:off x="0" y="-1"/>
            <a:ext cx="9144000" cy="1285874"/>
          </a:xfrm>
          <a:prstGeom prst="rect">
            <a:avLst/>
          </a:prstGeom>
          <a:noFill/>
          <a:ln>
            <a:noFill/>
          </a:ln>
        </p:spPr>
      </p:pic>
      <p:sp>
        <p:nvSpPr>
          <p:cNvPr id="157" name="Google Shape;157;p32"/>
          <p:cNvSpPr txBox="1"/>
          <p:nvPr>
            <p:ph type="title"/>
          </p:nvPr>
        </p:nvSpPr>
        <p:spPr>
          <a:xfrm>
            <a:off x="462169" y="273844"/>
            <a:ext cx="8219700" cy="784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FFFFFF"/>
              </a:buClr>
              <a:buSzPts val="4100"/>
              <a:buFont typeface="Corbel"/>
              <a:buNone/>
            </a:pPr>
            <a:r>
              <a:rPr lang="en" sz="4100">
                <a:solidFill>
                  <a:srgbClr val="FFFFFF"/>
                </a:solidFill>
              </a:rPr>
              <a:t>Eide Fjordbruk AS</a:t>
            </a:r>
            <a:endParaRPr sz="4100">
              <a:solidFill>
                <a:srgbClr val="FFFFFF"/>
              </a:solidFill>
            </a:endParaRPr>
          </a:p>
        </p:txBody>
      </p:sp>
      <p:sp>
        <p:nvSpPr>
          <p:cNvPr id="158" name="Google Shape;158;p32"/>
          <p:cNvSpPr txBox="1"/>
          <p:nvPr/>
        </p:nvSpPr>
        <p:spPr>
          <a:xfrm>
            <a:off x="1770625" y="1002293"/>
            <a:ext cx="5571900" cy="1547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dk1"/>
                </a:solidFill>
                <a:latin typeface="Corbel"/>
                <a:ea typeface="Corbel"/>
                <a:cs typeface="Corbel"/>
                <a:sym typeface="Corbel"/>
              </a:rPr>
              <a:t>Pilot Havtemperatur</a:t>
            </a:r>
            <a:endParaRPr b="1" sz="2400">
              <a:solidFill>
                <a:schemeClr val="dk1"/>
              </a:solidFill>
              <a:latin typeface="Corbel"/>
              <a:ea typeface="Corbel"/>
              <a:cs typeface="Corbel"/>
              <a:sym typeface="Corbel"/>
            </a:endParaRPr>
          </a:p>
          <a:p>
            <a:pPr indent="0" lvl="0" marL="0" marR="0" rtl="0" algn="ctr">
              <a:spcBef>
                <a:spcPts val="0"/>
              </a:spcBef>
              <a:spcAft>
                <a:spcPts val="0"/>
              </a:spcAft>
              <a:buNone/>
            </a:pPr>
            <a:r>
              <a:rPr b="1" lang="en" sz="2000">
                <a:solidFill>
                  <a:schemeClr val="dk1"/>
                </a:solidFill>
                <a:latin typeface="Corbel"/>
                <a:ea typeface="Corbel"/>
                <a:cs typeface="Corbel"/>
                <a:sym typeface="Corbel"/>
              </a:rPr>
              <a:t>Samarbeidsprosjekt med </a:t>
            </a:r>
            <a:endParaRPr b="1" sz="2000">
              <a:solidFill>
                <a:schemeClr val="dk1"/>
              </a:solidFill>
              <a:latin typeface="Corbel"/>
              <a:ea typeface="Corbel"/>
              <a:cs typeface="Corbel"/>
              <a:sym typeface="Corbel"/>
            </a:endParaRPr>
          </a:p>
          <a:p>
            <a:pPr indent="0" lvl="0" marL="0" marR="0" rtl="0" algn="ctr">
              <a:spcBef>
                <a:spcPts val="0"/>
              </a:spcBef>
              <a:spcAft>
                <a:spcPts val="0"/>
              </a:spcAft>
              <a:buNone/>
            </a:pPr>
            <a:r>
              <a:rPr b="1" lang="en" sz="2000">
                <a:solidFill>
                  <a:schemeClr val="dk1"/>
                </a:solidFill>
                <a:latin typeface="Corbel"/>
                <a:ea typeface="Corbel"/>
                <a:cs typeface="Corbel"/>
                <a:sym typeface="Corbel"/>
              </a:rPr>
              <a:t>NORCE &amp; PwC</a:t>
            </a:r>
            <a:endParaRPr b="1" sz="2000">
              <a:solidFill>
                <a:schemeClr val="dk1"/>
              </a:solidFill>
              <a:latin typeface="Corbel"/>
              <a:ea typeface="Corbel"/>
              <a:cs typeface="Corbel"/>
              <a:sym typeface="Corbel"/>
            </a:endParaRPr>
          </a:p>
        </p:txBody>
      </p:sp>
      <p:pic>
        <p:nvPicPr>
          <p:cNvPr id="159" name="Google Shape;159;p32"/>
          <p:cNvPicPr preferRelativeResize="0"/>
          <p:nvPr/>
        </p:nvPicPr>
        <p:blipFill rotWithShape="1">
          <a:blip r:embed="rId5">
            <a:alphaModFix/>
          </a:blip>
          <a:srcRect b="0" l="0" r="0" t="0"/>
          <a:stretch/>
        </p:blipFill>
        <p:spPr>
          <a:xfrm rot="10800000">
            <a:off x="0" y="3813751"/>
            <a:ext cx="9144000" cy="1285874"/>
          </a:xfrm>
          <a:prstGeom prst="rect">
            <a:avLst/>
          </a:prstGeom>
          <a:noFill/>
          <a:ln>
            <a:noFill/>
          </a:ln>
        </p:spPr>
      </p:pic>
      <p:pic>
        <p:nvPicPr>
          <p:cNvPr id="160" name="Google Shape;160;p32"/>
          <p:cNvPicPr preferRelativeResize="0"/>
          <p:nvPr/>
        </p:nvPicPr>
        <p:blipFill rotWithShape="1">
          <a:blip r:embed="rId6">
            <a:alphaModFix/>
          </a:blip>
          <a:srcRect b="0" l="0" r="0" t="0"/>
          <a:stretch/>
        </p:blipFill>
        <p:spPr>
          <a:xfrm>
            <a:off x="532280" y="4443829"/>
            <a:ext cx="1004399" cy="356704"/>
          </a:xfrm>
          <a:prstGeom prst="rect">
            <a:avLst/>
          </a:prstGeom>
          <a:noFill/>
          <a:ln>
            <a:noFill/>
          </a:ln>
        </p:spPr>
      </p:pic>
      <p:pic>
        <p:nvPicPr>
          <p:cNvPr id="161" name="Google Shape;161;p32"/>
          <p:cNvPicPr preferRelativeResize="0"/>
          <p:nvPr/>
        </p:nvPicPr>
        <p:blipFill>
          <a:blip r:embed="rId7">
            <a:alphaModFix/>
          </a:blip>
          <a:stretch>
            <a:fillRect/>
          </a:stretch>
        </p:blipFill>
        <p:spPr>
          <a:xfrm>
            <a:off x="7698640" y="4334175"/>
            <a:ext cx="1240585" cy="698449"/>
          </a:xfrm>
          <a:prstGeom prst="rect">
            <a:avLst/>
          </a:prstGeom>
          <a:noFill/>
          <a:ln>
            <a:noFill/>
          </a:ln>
        </p:spPr>
      </p:pic>
      <p:pic>
        <p:nvPicPr>
          <p:cNvPr id="162" name="Google Shape;162;p32"/>
          <p:cNvPicPr preferRelativeResize="0"/>
          <p:nvPr/>
        </p:nvPicPr>
        <p:blipFill>
          <a:blip r:embed="rId8">
            <a:alphaModFix/>
          </a:blip>
          <a:stretch>
            <a:fillRect/>
          </a:stretch>
        </p:blipFill>
        <p:spPr>
          <a:xfrm>
            <a:off x="6712350" y="4334175"/>
            <a:ext cx="785950" cy="698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1"/>
          <p:cNvSpPr/>
          <p:nvPr/>
        </p:nvSpPr>
        <p:spPr>
          <a:xfrm>
            <a:off x="465000" y="968925"/>
            <a:ext cx="8349300" cy="3782400"/>
          </a:xfrm>
          <a:prstGeom prst="rect">
            <a:avLst/>
          </a:prstGeom>
          <a:solidFill>
            <a:srgbClr val="F3F3F3"/>
          </a:solidFill>
          <a:ln cap="flat" cmpd="sng" w="9525">
            <a:solidFill>
              <a:srgbClr val="060D4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t/>
            </a:r>
            <a:endParaRPr sz="900">
              <a:solidFill>
                <a:srgbClr val="FFFFFF"/>
              </a:solidFill>
              <a:latin typeface="Corbel"/>
              <a:ea typeface="Corbel"/>
              <a:cs typeface="Corbel"/>
              <a:sym typeface="Corbel"/>
            </a:endParaRPr>
          </a:p>
        </p:txBody>
      </p:sp>
      <p:sp>
        <p:nvSpPr>
          <p:cNvPr id="306" name="Google Shape;306;p41"/>
          <p:cNvSpPr/>
          <p:nvPr/>
        </p:nvSpPr>
        <p:spPr>
          <a:xfrm>
            <a:off x="775850" y="968925"/>
            <a:ext cx="7772400" cy="671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t>Den første og enkleste modellen</a:t>
            </a:r>
            <a:r>
              <a:rPr lang="en"/>
              <a:t> baserer seg kun på det observerte temperaturavviket forrige måned. OBS-kurven i figuren under er Eides egne observasjoner, mens CLIM er baseline</a:t>
            </a:r>
            <a:endParaRPr/>
          </a:p>
          <a:p>
            <a:pPr indent="0" lvl="0" marL="0" marR="0" rtl="0" algn="ctr">
              <a:spcBef>
                <a:spcPts val="1400"/>
              </a:spcBef>
              <a:spcAft>
                <a:spcPts val="0"/>
              </a:spcAft>
              <a:buNone/>
            </a:pPr>
            <a:r>
              <a:t/>
            </a:r>
            <a:endParaRPr b="1" i="1" sz="2600">
              <a:latin typeface="Corbel"/>
              <a:ea typeface="Corbel"/>
              <a:cs typeface="Corbel"/>
              <a:sym typeface="Corbel"/>
            </a:endParaRPr>
          </a:p>
        </p:txBody>
      </p:sp>
      <p:pic>
        <p:nvPicPr>
          <p:cNvPr id="307" name="Google Shape;307;p41"/>
          <p:cNvPicPr preferRelativeResize="0"/>
          <p:nvPr/>
        </p:nvPicPr>
        <p:blipFill>
          <a:blip r:embed="rId3">
            <a:alphaModFix/>
          </a:blip>
          <a:stretch>
            <a:fillRect/>
          </a:stretch>
        </p:blipFill>
        <p:spPr>
          <a:xfrm>
            <a:off x="4153979" y="1678427"/>
            <a:ext cx="3407469" cy="2367990"/>
          </a:xfrm>
          <a:prstGeom prst="rect">
            <a:avLst/>
          </a:prstGeom>
          <a:noFill/>
          <a:ln>
            <a:noFill/>
          </a:ln>
        </p:spPr>
      </p:pic>
      <p:pic>
        <p:nvPicPr>
          <p:cNvPr id="308" name="Google Shape;308;p41"/>
          <p:cNvPicPr preferRelativeResize="0"/>
          <p:nvPr/>
        </p:nvPicPr>
        <p:blipFill>
          <a:blip r:embed="rId4">
            <a:alphaModFix/>
          </a:blip>
          <a:stretch>
            <a:fillRect/>
          </a:stretch>
        </p:blipFill>
        <p:spPr>
          <a:xfrm>
            <a:off x="1166950" y="1678427"/>
            <a:ext cx="3407467" cy="2367993"/>
          </a:xfrm>
          <a:prstGeom prst="rect">
            <a:avLst/>
          </a:prstGeom>
          <a:noFill/>
          <a:ln>
            <a:noFill/>
          </a:ln>
        </p:spPr>
      </p:pic>
      <p:grpSp>
        <p:nvGrpSpPr>
          <p:cNvPr id="309" name="Google Shape;309;p41"/>
          <p:cNvGrpSpPr/>
          <p:nvPr/>
        </p:nvGrpSpPr>
        <p:grpSpPr>
          <a:xfrm>
            <a:off x="4250294" y="2160897"/>
            <a:ext cx="1583131" cy="685005"/>
            <a:chOff x="5327300" y="3255922"/>
            <a:chExt cx="1266505" cy="553003"/>
          </a:xfrm>
        </p:grpSpPr>
        <p:cxnSp>
          <p:nvCxnSpPr>
            <p:cNvPr id="310" name="Google Shape;310;p41"/>
            <p:cNvCxnSpPr/>
            <p:nvPr/>
          </p:nvCxnSpPr>
          <p:spPr>
            <a:xfrm flipH="1">
              <a:off x="5327300" y="3490625"/>
              <a:ext cx="469200" cy="318300"/>
            </a:xfrm>
            <a:prstGeom prst="straightConnector1">
              <a:avLst/>
            </a:prstGeom>
            <a:noFill/>
            <a:ln cap="flat" cmpd="sng" w="9525">
              <a:solidFill>
                <a:schemeClr val="dk1"/>
              </a:solidFill>
              <a:prstDash val="solid"/>
              <a:round/>
              <a:headEnd len="med" w="med" type="none"/>
              <a:tailEnd len="med" w="med" type="triangle"/>
            </a:ln>
          </p:spPr>
        </p:cxnSp>
        <p:sp>
          <p:nvSpPr>
            <p:cNvPr id="311" name="Google Shape;311;p41"/>
            <p:cNvSpPr txBox="1"/>
            <p:nvPr/>
          </p:nvSpPr>
          <p:spPr>
            <a:xfrm>
              <a:off x="5420205" y="3255922"/>
              <a:ext cx="1173600" cy="4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900">
                  <a:latin typeface="Corbel"/>
                  <a:ea typeface="Corbel"/>
                  <a:cs typeface="Corbel"/>
                  <a:sym typeface="Corbel"/>
                </a:rPr>
                <a:t>Her fungerer det bra</a:t>
              </a:r>
              <a:endParaRPr sz="900">
                <a:latin typeface="Corbel"/>
                <a:ea typeface="Corbel"/>
                <a:cs typeface="Corbel"/>
                <a:sym typeface="Corbel"/>
              </a:endParaRPr>
            </a:p>
          </p:txBody>
        </p:sp>
      </p:grpSp>
      <p:grpSp>
        <p:nvGrpSpPr>
          <p:cNvPr id="312" name="Google Shape;312;p41"/>
          <p:cNvGrpSpPr/>
          <p:nvPr/>
        </p:nvGrpSpPr>
        <p:grpSpPr>
          <a:xfrm>
            <a:off x="2599656" y="2185830"/>
            <a:ext cx="1302000" cy="1199960"/>
            <a:chOff x="4006790" y="3276050"/>
            <a:chExt cx="1041600" cy="968725"/>
          </a:xfrm>
        </p:grpSpPr>
        <p:cxnSp>
          <p:nvCxnSpPr>
            <p:cNvPr id="313" name="Google Shape;313;p41"/>
            <p:cNvCxnSpPr/>
            <p:nvPr/>
          </p:nvCxnSpPr>
          <p:spPr>
            <a:xfrm flipH="1" rot="10800000">
              <a:off x="4524300" y="3276050"/>
              <a:ext cx="127200" cy="683700"/>
            </a:xfrm>
            <a:prstGeom prst="straightConnector1">
              <a:avLst/>
            </a:prstGeom>
            <a:noFill/>
            <a:ln cap="flat" cmpd="sng" w="9525">
              <a:solidFill>
                <a:schemeClr val="dk1"/>
              </a:solidFill>
              <a:prstDash val="solid"/>
              <a:round/>
              <a:headEnd len="med" w="med" type="none"/>
              <a:tailEnd len="med" w="med" type="triangle"/>
            </a:ln>
          </p:spPr>
        </p:cxnSp>
        <p:sp>
          <p:nvSpPr>
            <p:cNvPr id="314" name="Google Shape;314;p41"/>
            <p:cNvSpPr txBox="1"/>
            <p:nvPr/>
          </p:nvSpPr>
          <p:spPr>
            <a:xfrm>
              <a:off x="4006790" y="3886875"/>
              <a:ext cx="10416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900">
                  <a:latin typeface="Corbel"/>
                  <a:ea typeface="Corbel"/>
                  <a:cs typeface="Corbel"/>
                  <a:sym typeface="Corbel"/>
                </a:rPr>
                <a:t>Men ikke her</a:t>
              </a:r>
              <a:endParaRPr b="1" i="1" sz="900">
                <a:latin typeface="Corbel"/>
                <a:ea typeface="Corbel"/>
                <a:cs typeface="Corbel"/>
                <a:sym typeface="Corbel"/>
              </a:endParaRPr>
            </a:p>
          </p:txBody>
        </p:sp>
      </p:grpSp>
      <p:sp>
        <p:nvSpPr>
          <p:cNvPr id="315" name="Google Shape;315;p41"/>
          <p:cNvSpPr/>
          <p:nvPr/>
        </p:nvSpPr>
        <p:spPr>
          <a:xfrm>
            <a:off x="695675" y="4199225"/>
            <a:ext cx="7970700" cy="50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V</a:t>
            </a:r>
            <a:r>
              <a:rPr lang="en"/>
              <a:t>i ser et tydelig “minne” fra måned til måned (</a:t>
            </a:r>
            <a:r>
              <a:rPr i="1" lang="en"/>
              <a:t>persistens</a:t>
            </a:r>
            <a:r>
              <a:rPr lang="en"/>
              <a:t>)</a:t>
            </a:r>
            <a:r>
              <a:rPr lang="en"/>
              <a:t> og dette gir et veldig godt utgangspunkt for en enkel prediksjonsmodell.</a:t>
            </a:r>
            <a:endParaRPr/>
          </a:p>
        </p:txBody>
      </p:sp>
      <p:sp>
        <p:nvSpPr>
          <p:cNvPr id="316" name="Google Shape;316;p41"/>
          <p:cNvSpPr/>
          <p:nvPr/>
        </p:nvSpPr>
        <p:spPr>
          <a:xfrm>
            <a:off x="1032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Bakgrunn</a:t>
            </a:r>
            <a:endParaRPr b="0" i="0" sz="600" u="none" cap="none" strike="noStrike">
              <a:solidFill>
                <a:srgbClr val="10069F"/>
              </a:solidFill>
              <a:latin typeface="Corbel"/>
              <a:ea typeface="Corbel"/>
              <a:cs typeface="Corbel"/>
              <a:sym typeface="Corbel"/>
            </a:endParaRPr>
          </a:p>
        </p:txBody>
      </p:sp>
      <p:sp>
        <p:nvSpPr>
          <p:cNvPr id="317" name="Google Shape;317;p41"/>
          <p:cNvSpPr/>
          <p:nvPr/>
        </p:nvSpPr>
        <p:spPr>
          <a:xfrm>
            <a:off x="952386"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Formål med pilot</a:t>
            </a:r>
            <a:endParaRPr/>
          </a:p>
        </p:txBody>
      </p:sp>
      <p:sp>
        <p:nvSpPr>
          <p:cNvPr id="318" name="Google Shape;318;p41"/>
          <p:cNvSpPr/>
          <p:nvPr/>
        </p:nvSpPr>
        <p:spPr>
          <a:xfrm>
            <a:off x="2647370" y="86767"/>
            <a:ext cx="847500" cy="218400"/>
          </a:xfrm>
          <a:prstGeom prst="rect">
            <a:avLst/>
          </a:prstGeom>
          <a:solidFill>
            <a:srgbClr val="0E1B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EFF9FB"/>
                </a:solidFill>
                <a:latin typeface="Corbel"/>
                <a:ea typeface="Corbel"/>
                <a:cs typeface="Corbel"/>
                <a:sym typeface="Corbel"/>
              </a:rPr>
              <a:t>Metode</a:t>
            </a:r>
            <a:endParaRPr b="0" i="0" sz="600" u="none" cap="none" strike="noStrike">
              <a:solidFill>
                <a:srgbClr val="EFF9FB"/>
              </a:solidFill>
              <a:latin typeface="Corbel"/>
              <a:ea typeface="Corbel"/>
              <a:cs typeface="Corbel"/>
              <a:sym typeface="Corbel"/>
            </a:endParaRPr>
          </a:p>
        </p:txBody>
      </p:sp>
      <p:sp>
        <p:nvSpPr>
          <p:cNvPr id="319" name="Google Shape;319;p41"/>
          <p:cNvSpPr/>
          <p:nvPr/>
        </p:nvSpPr>
        <p:spPr>
          <a:xfrm>
            <a:off x="1799886"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600">
                <a:solidFill>
                  <a:schemeClr val="dk1"/>
                </a:solidFill>
                <a:latin typeface="Corbel"/>
                <a:ea typeface="Corbel"/>
                <a:cs typeface="Corbel"/>
                <a:sym typeface="Corbel"/>
              </a:rPr>
              <a:t>Lokasjon og datagrunnlag</a:t>
            </a:r>
            <a:endParaRPr sz="600">
              <a:solidFill>
                <a:srgbClr val="10069F"/>
              </a:solidFill>
              <a:latin typeface="Corbel"/>
              <a:ea typeface="Corbel"/>
              <a:cs typeface="Corbel"/>
              <a:sym typeface="Corbel"/>
            </a:endParaRPr>
          </a:p>
        </p:txBody>
      </p:sp>
      <p:pic>
        <p:nvPicPr>
          <p:cNvPr id="320" name="Google Shape;320;p41"/>
          <p:cNvPicPr preferRelativeResize="0"/>
          <p:nvPr/>
        </p:nvPicPr>
        <p:blipFill>
          <a:blip r:embed="rId5">
            <a:alphaModFix/>
          </a:blip>
          <a:stretch>
            <a:fillRect/>
          </a:stretch>
        </p:blipFill>
        <p:spPr>
          <a:xfrm>
            <a:off x="7616600" y="98675"/>
            <a:ext cx="1354150" cy="584975"/>
          </a:xfrm>
          <a:prstGeom prst="rect">
            <a:avLst/>
          </a:prstGeom>
          <a:noFill/>
          <a:ln>
            <a:noFill/>
          </a:ln>
        </p:spPr>
      </p:pic>
      <p:pic>
        <p:nvPicPr>
          <p:cNvPr id="321" name="Google Shape;321;p41"/>
          <p:cNvPicPr preferRelativeResize="0"/>
          <p:nvPr/>
        </p:nvPicPr>
        <p:blipFill>
          <a:blip r:embed="rId6">
            <a:alphaModFix/>
          </a:blip>
          <a:stretch>
            <a:fillRect/>
          </a:stretch>
        </p:blipFill>
        <p:spPr>
          <a:xfrm>
            <a:off x="4572000" y="4833225"/>
            <a:ext cx="4523251" cy="287575"/>
          </a:xfrm>
          <a:prstGeom prst="rect">
            <a:avLst/>
          </a:prstGeom>
          <a:noFill/>
          <a:ln>
            <a:noFill/>
          </a:ln>
        </p:spPr>
      </p:pic>
      <p:sp>
        <p:nvSpPr>
          <p:cNvPr id="322" name="Google Shape;322;p41"/>
          <p:cNvSpPr txBox="1"/>
          <p:nvPr>
            <p:ph type="title"/>
          </p:nvPr>
        </p:nvSpPr>
        <p:spPr>
          <a:xfrm>
            <a:off x="465000" y="347298"/>
            <a:ext cx="7246800" cy="426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900"/>
              <a:buFont typeface="Corbel"/>
              <a:buNone/>
            </a:pPr>
            <a:r>
              <a:rPr lang="en" sz="1900"/>
              <a:t>Modell 1 (PERS)</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464989" y="403970"/>
            <a:ext cx="7246800" cy="603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900"/>
              <a:buFont typeface="Corbel"/>
              <a:buNone/>
            </a:pPr>
            <a:r>
              <a:rPr lang="en" sz="1900"/>
              <a:t>Modell 2 (COMBO)</a:t>
            </a:r>
            <a:endParaRPr sz="1900"/>
          </a:p>
        </p:txBody>
      </p:sp>
      <p:sp>
        <p:nvSpPr>
          <p:cNvPr id="329" name="Google Shape;329;p42"/>
          <p:cNvSpPr/>
          <p:nvPr/>
        </p:nvSpPr>
        <p:spPr>
          <a:xfrm>
            <a:off x="185025" y="1045125"/>
            <a:ext cx="8858700" cy="1805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a:t>Ettersom persistens ikke alltid fungerer, må vi også ta hensyn til overganger fra et langvarig kaldt regime til et varmere regime, og fra varme perioder til kalde perioder. Til dette bruker vi fysiske modeller.</a:t>
            </a:r>
            <a:endParaRPr b="1"/>
          </a:p>
          <a:p>
            <a:pPr indent="0" lvl="0" marL="0" marR="0" rtl="0" algn="ctr">
              <a:spcBef>
                <a:spcPts val="1400"/>
              </a:spcBef>
              <a:spcAft>
                <a:spcPts val="0"/>
              </a:spcAft>
              <a:buNone/>
            </a:pPr>
            <a:r>
              <a:t/>
            </a:r>
            <a:endParaRPr b="1" i="1" sz="2600">
              <a:latin typeface="Corbel"/>
              <a:ea typeface="Corbel"/>
              <a:cs typeface="Corbel"/>
              <a:sym typeface="Corbel"/>
            </a:endParaRPr>
          </a:p>
        </p:txBody>
      </p:sp>
      <p:pic>
        <p:nvPicPr>
          <p:cNvPr id="330" name="Google Shape;330;p42"/>
          <p:cNvPicPr preferRelativeResize="0"/>
          <p:nvPr/>
        </p:nvPicPr>
        <p:blipFill>
          <a:blip r:embed="rId3">
            <a:alphaModFix/>
          </a:blip>
          <a:stretch>
            <a:fillRect/>
          </a:stretch>
        </p:blipFill>
        <p:spPr>
          <a:xfrm>
            <a:off x="498113" y="1815175"/>
            <a:ext cx="3497325" cy="3087475"/>
          </a:xfrm>
          <a:prstGeom prst="rect">
            <a:avLst/>
          </a:prstGeom>
          <a:noFill/>
          <a:ln>
            <a:noFill/>
          </a:ln>
        </p:spPr>
      </p:pic>
      <p:sp>
        <p:nvSpPr>
          <p:cNvPr id="331" name="Google Shape;331;p42"/>
          <p:cNvSpPr txBox="1"/>
          <p:nvPr/>
        </p:nvSpPr>
        <p:spPr>
          <a:xfrm>
            <a:off x="4310625" y="1967400"/>
            <a:ext cx="4341300" cy="12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t>En fysisk modell tar inn alle tilgjengelige observasjoner fra hav og atmosfære, og så bruker den fysiske ligninger til å regne ut hvordan været og havet kommer til å endre seg fremover.</a:t>
            </a:r>
            <a:endParaRPr i="1"/>
          </a:p>
        </p:txBody>
      </p:sp>
      <p:pic>
        <p:nvPicPr>
          <p:cNvPr id="332" name="Google Shape;332;p42"/>
          <p:cNvPicPr preferRelativeResize="0"/>
          <p:nvPr/>
        </p:nvPicPr>
        <p:blipFill>
          <a:blip r:embed="rId4">
            <a:alphaModFix/>
          </a:blip>
          <a:stretch>
            <a:fillRect/>
          </a:stretch>
        </p:blipFill>
        <p:spPr>
          <a:xfrm>
            <a:off x="5153061" y="3176100"/>
            <a:ext cx="2656427" cy="1487600"/>
          </a:xfrm>
          <a:prstGeom prst="rect">
            <a:avLst/>
          </a:prstGeom>
          <a:noFill/>
          <a:ln>
            <a:noFill/>
          </a:ln>
        </p:spPr>
      </p:pic>
      <p:sp>
        <p:nvSpPr>
          <p:cNvPr id="333" name="Google Shape;333;p42"/>
          <p:cNvSpPr/>
          <p:nvPr/>
        </p:nvSpPr>
        <p:spPr>
          <a:xfrm>
            <a:off x="1032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Bakgrunn</a:t>
            </a:r>
            <a:endParaRPr b="0" i="0" sz="600" u="none" cap="none" strike="noStrike">
              <a:solidFill>
                <a:srgbClr val="10069F"/>
              </a:solidFill>
              <a:latin typeface="Corbel"/>
              <a:ea typeface="Corbel"/>
              <a:cs typeface="Corbel"/>
              <a:sym typeface="Corbel"/>
            </a:endParaRPr>
          </a:p>
        </p:txBody>
      </p:sp>
      <p:sp>
        <p:nvSpPr>
          <p:cNvPr id="334" name="Google Shape;334;p42"/>
          <p:cNvSpPr/>
          <p:nvPr/>
        </p:nvSpPr>
        <p:spPr>
          <a:xfrm>
            <a:off x="952386"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Formål med pilot</a:t>
            </a:r>
            <a:endParaRPr/>
          </a:p>
        </p:txBody>
      </p:sp>
      <p:sp>
        <p:nvSpPr>
          <p:cNvPr id="335" name="Google Shape;335;p42"/>
          <p:cNvSpPr/>
          <p:nvPr/>
        </p:nvSpPr>
        <p:spPr>
          <a:xfrm>
            <a:off x="2647370" y="86767"/>
            <a:ext cx="847500" cy="218400"/>
          </a:xfrm>
          <a:prstGeom prst="rect">
            <a:avLst/>
          </a:prstGeom>
          <a:solidFill>
            <a:srgbClr val="0E1B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EFF9FB"/>
                </a:solidFill>
                <a:latin typeface="Corbel"/>
                <a:ea typeface="Corbel"/>
                <a:cs typeface="Corbel"/>
                <a:sym typeface="Corbel"/>
              </a:rPr>
              <a:t>Metode</a:t>
            </a:r>
            <a:endParaRPr b="0" i="0" sz="600" u="none" cap="none" strike="noStrike">
              <a:solidFill>
                <a:srgbClr val="EFF9FB"/>
              </a:solidFill>
              <a:latin typeface="Corbel"/>
              <a:ea typeface="Corbel"/>
              <a:cs typeface="Corbel"/>
              <a:sym typeface="Corbel"/>
            </a:endParaRPr>
          </a:p>
        </p:txBody>
      </p:sp>
      <p:sp>
        <p:nvSpPr>
          <p:cNvPr id="336" name="Google Shape;336;p42"/>
          <p:cNvSpPr/>
          <p:nvPr/>
        </p:nvSpPr>
        <p:spPr>
          <a:xfrm>
            <a:off x="1799886"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600">
                <a:solidFill>
                  <a:schemeClr val="dk1"/>
                </a:solidFill>
                <a:latin typeface="Corbel"/>
                <a:ea typeface="Corbel"/>
                <a:cs typeface="Corbel"/>
                <a:sym typeface="Corbel"/>
              </a:rPr>
              <a:t>Lokasjon og datagrunnlag</a:t>
            </a:r>
            <a:endParaRPr sz="600">
              <a:solidFill>
                <a:srgbClr val="10069F"/>
              </a:solidFill>
              <a:latin typeface="Corbel"/>
              <a:ea typeface="Corbel"/>
              <a:cs typeface="Corbel"/>
              <a:sym typeface="Corbel"/>
            </a:endParaRPr>
          </a:p>
        </p:txBody>
      </p:sp>
      <p:pic>
        <p:nvPicPr>
          <p:cNvPr id="337" name="Google Shape;337;p42"/>
          <p:cNvPicPr preferRelativeResize="0"/>
          <p:nvPr/>
        </p:nvPicPr>
        <p:blipFill>
          <a:blip r:embed="rId5">
            <a:alphaModFix/>
          </a:blip>
          <a:stretch>
            <a:fillRect/>
          </a:stretch>
        </p:blipFill>
        <p:spPr>
          <a:xfrm>
            <a:off x="7616600" y="98675"/>
            <a:ext cx="1354150" cy="584975"/>
          </a:xfrm>
          <a:prstGeom prst="rect">
            <a:avLst/>
          </a:prstGeom>
          <a:noFill/>
          <a:ln>
            <a:noFill/>
          </a:ln>
        </p:spPr>
      </p:pic>
      <p:pic>
        <p:nvPicPr>
          <p:cNvPr id="338" name="Google Shape;338;p42"/>
          <p:cNvPicPr preferRelativeResize="0"/>
          <p:nvPr/>
        </p:nvPicPr>
        <p:blipFill>
          <a:blip r:embed="rId6">
            <a:alphaModFix/>
          </a:blip>
          <a:stretch>
            <a:fillRect/>
          </a:stretch>
        </p:blipFill>
        <p:spPr>
          <a:xfrm>
            <a:off x="4572000" y="4833225"/>
            <a:ext cx="4523251" cy="28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descr="body of water under sky" id="344" name="Google Shape;344;p43"/>
          <p:cNvPicPr preferRelativeResize="0"/>
          <p:nvPr/>
        </p:nvPicPr>
        <p:blipFill rotWithShape="1">
          <a:blip r:embed="rId3">
            <a:alphaModFix/>
          </a:blip>
          <a:srcRect b="0" l="0" r="0" t="3753"/>
          <a:stretch/>
        </p:blipFill>
        <p:spPr>
          <a:xfrm>
            <a:off x="0" y="1038225"/>
            <a:ext cx="9144000" cy="3720703"/>
          </a:xfrm>
          <a:prstGeom prst="rect">
            <a:avLst/>
          </a:prstGeom>
          <a:noFill/>
          <a:ln>
            <a:noFill/>
          </a:ln>
        </p:spPr>
      </p:pic>
      <p:sp>
        <p:nvSpPr>
          <p:cNvPr id="345" name="Google Shape;345;p43"/>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orbel"/>
              <a:buNone/>
            </a:pPr>
            <a:r>
              <a:rPr lang="en" sz="2100"/>
              <a:t>Innhold</a:t>
            </a:r>
            <a:endParaRPr sz="2100"/>
          </a:p>
        </p:txBody>
      </p:sp>
      <p:sp>
        <p:nvSpPr>
          <p:cNvPr id="346" name="Google Shape;346;p43"/>
          <p:cNvSpPr/>
          <p:nvPr/>
        </p:nvSpPr>
        <p:spPr>
          <a:xfrm>
            <a:off x="4675356" y="1590220"/>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Muligheter og potensiell vei videre</a:t>
            </a:r>
            <a:endParaRPr b="1" i="0" sz="1800" u="none" cap="none" strike="noStrike">
              <a:solidFill>
                <a:srgbClr val="FFFFFF"/>
              </a:solidFill>
              <a:latin typeface="Corbel"/>
              <a:ea typeface="Corbel"/>
              <a:cs typeface="Corbel"/>
              <a:sym typeface="Corbel"/>
            </a:endParaRPr>
          </a:p>
        </p:txBody>
      </p:sp>
      <p:sp>
        <p:nvSpPr>
          <p:cNvPr id="347" name="Google Shape;347;p43"/>
          <p:cNvSpPr/>
          <p:nvPr/>
        </p:nvSpPr>
        <p:spPr>
          <a:xfrm>
            <a:off x="6780540" y="1590215"/>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Appendiks</a:t>
            </a:r>
            <a:endParaRPr b="1" sz="1800">
              <a:solidFill>
                <a:srgbClr val="FFFFFF"/>
              </a:solidFill>
              <a:latin typeface="Corbel"/>
              <a:ea typeface="Corbel"/>
              <a:cs typeface="Corbel"/>
              <a:sym typeface="Corbel"/>
            </a:endParaRPr>
          </a:p>
        </p:txBody>
      </p:sp>
      <p:sp>
        <p:nvSpPr>
          <p:cNvPr id="348" name="Google Shape;348;p43"/>
          <p:cNvSpPr/>
          <p:nvPr/>
        </p:nvSpPr>
        <p:spPr>
          <a:xfrm>
            <a:off x="464989" y="1612936"/>
            <a:ext cx="1895700" cy="2444700"/>
          </a:xfrm>
          <a:prstGeom prst="rect">
            <a:avLst/>
          </a:prstGeom>
          <a:solidFill>
            <a:srgbClr val="EFF9FB">
              <a:alpha val="35290"/>
            </a:srgb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Innledning</a:t>
            </a:r>
            <a:endParaRPr b="1" i="0" sz="1800" u="none" cap="none" strike="noStrike">
              <a:solidFill>
                <a:srgbClr val="FFFFFF"/>
              </a:solidFill>
              <a:latin typeface="Corbel"/>
              <a:ea typeface="Corbel"/>
              <a:cs typeface="Corbel"/>
              <a:sym typeface="Corbel"/>
            </a:endParaRPr>
          </a:p>
        </p:txBody>
      </p:sp>
      <p:sp>
        <p:nvSpPr>
          <p:cNvPr id="349" name="Google Shape;349;p43"/>
          <p:cNvSpPr/>
          <p:nvPr/>
        </p:nvSpPr>
        <p:spPr>
          <a:xfrm>
            <a:off x="1244012"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lang="en">
                <a:solidFill>
                  <a:srgbClr val="FFFFFF"/>
                </a:solidFill>
              </a:rPr>
              <a:t>1</a:t>
            </a:r>
            <a:endParaRPr b="0" i="0" sz="1400" u="none" cap="none" strike="noStrike">
              <a:solidFill>
                <a:schemeClr val="dk1"/>
              </a:solidFill>
              <a:latin typeface="Corbel"/>
              <a:ea typeface="Corbel"/>
              <a:cs typeface="Corbel"/>
              <a:sym typeface="Corbel"/>
            </a:endParaRPr>
          </a:p>
        </p:txBody>
      </p:sp>
      <p:sp>
        <p:nvSpPr>
          <p:cNvPr id="350" name="Google Shape;350;p43"/>
          <p:cNvSpPr/>
          <p:nvPr/>
        </p:nvSpPr>
        <p:spPr>
          <a:xfrm>
            <a:off x="5454379"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3</a:t>
            </a:r>
            <a:endParaRPr b="0" i="0" sz="1400" u="none" cap="none" strike="noStrike">
              <a:solidFill>
                <a:schemeClr val="dk1"/>
              </a:solidFill>
              <a:latin typeface="Corbel"/>
              <a:ea typeface="Corbel"/>
              <a:cs typeface="Corbel"/>
              <a:sym typeface="Corbel"/>
            </a:endParaRPr>
          </a:p>
        </p:txBody>
      </p:sp>
      <p:sp>
        <p:nvSpPr>
          <p:cNvPr id="351" name="Google Shape;351;p43"/>
          <p:cNvSpPr/>
          <p:nvPr/>
        </p:nvSpPr>
        <p:spPr>
          <a:xfrm>
            <a:off x="7559563"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4</a:t>
            </a:r>
            <a:endParaRPr b="0" i="0" sz="1400" u="none" cap="none" strike="noStrike">
              <a:solidFill>
                <a:schemeClr val="dk1"/>
              </a:solidFill>
              <a:latin typeface="Corbel"/>
              <a:ea typeface="Corbel"/>
              <a:cs typeface="Corbel"/>
              <a:sym typeface="Corbel"/>
            </a:endParaRPr>
          </a:p>
        </p:txBody>
      </p:sp>
      <p:sp>
        <p:nvSpPr>
          <p:cNvPr id="352" name="Google Shape;352;p43"/>
          <p:cNvSpPr/>
          <p:nvPr/>
        </p:nvSpPr>
        <p:spPr>
          <a:xfrm>
            <a:off x="2570173" y="1590224"/>
            <a:ext cx="1895700" cy="2444700"/>
          </a:xfrm>
          <a:prstGeom prst="rect">
            <a:avLst/>
          </a:prstGeom>
          <a:solidFill>
            <a:srgbClr val="EFF9FB">
              <a:alpha val="65100"/>
            </a:srgb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rtl="0" algn="ctr">
              <a:spcBef>
                <a:spcPts val="0"/>
              </a:spcBef>
              <a:spcAft>
                <a:spcPts val="0"/>
              </a:spcAft>
              <a:buClr>
                <a:schemeClr val="accent1"/>
              </a:buClr>
              <a:buSzPts val="1800"/>
              <a:buFont typeface="Corbel"/>
              <a:buNone/>
            </a:pPr>
            <a:r>
              <a:rPr b="1" lang="en" sz="1800">
                <a:solidFill>
                  <a:schemeClr val="accent1"/>
                </a:solidFill>
                <a:latin typeface="Corbel"/>
                <a:ea typeface="Corbel"/>
                <a:cs typeface="Corbel"/>
                <a:sym typeface="Corbel"/>
              </a:rPr>
              <a:t>Resultater</a:t>
            </a:r>
            <a:endParaRPr b="1" i="0" sz="1800" u="none" cap="none" strike="noStrike">
              <a:solidFill>
                <a:schemeClr val="accent1"/>
              </a:solidFill>
              <a:latin typeface="Corbel"/>
              <a:ea typeface="Corbel"/>
              <a:cs typeface="Corbel"/>
              <a:sym typeface="Corbel"/>
            </a:endParaRPr>
          </a:p>
        </p:txBody>
      </p:sp>
      <p:sp>
        <p:nvSpPr>
          <p:cNvPr id="353" name="Google Shape;353;p43"/>
          <p:cNvSpPr/>
          <p:nvPr/>
        </p:nvSpPr>
        <p:spPr>
          <a:xfrm>
            <a:off x="3349196" y="1847850"/>
            <a:ext cx="337500" cy="33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2</a:t>
            </a:r>
            <a:endParaRPr b="0" i="0" sz="1400" u="none" cap="none" strike="noStrike">
              <a:solidFill>
                <a:schemeClr val="dk1"/>
              </a:solidFill>
              <a:latin typeface="Corbel"/>
              <a:ea typeface="Corbel"/>
              <a:cs typeface="Corbel"/>
              <a:sym typeface="Corbel"/>
            </a:endParaRPr>
          </a:p>
        </p:txBody>
      </p:sp>
      <p:pic>
        <p:nvPicPr>
          <p:cNvPr id="354" name="Google Shape;354;p43"/>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355" name="Google Shape;355;p43"/>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464989" y="327770"/>
            <a:ext cx="7246800" cy="603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Corbel"/>
              <a:buNone/>
            </a:pPr>
            <a:r>
              <a:rPr lang="en" sz="2100"/>
              <a:t>Modellene som ble utviklet i piloten forbedrer treffsikkerheten ved prediksjon av havtemperatur på Eides to anlegg</a:t>
            </a:r>
            <a:endParaRPr sz="1900"/>
          </a:p>
        </p:txBody>
      </p:sp>
      <p:sp>
        <p:nvSpPr>
          <p:cNvPr id="362" name="Google Shape;362;p44"/>
          <p:cNvSpPr/>
          <p:nvPr/>
        </p:nvSpPr>
        <p:spPr>
          <a:xfrm>
            <a:off x="428775" y="1389475"/>
            <a:ext cx="4185600" cy="7536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Font typeface="Arial"/>
              <a:buNone/>
            </a:pPr>
            <a:r>
              <a:rPr lang="en" sz="1300">
                <a:solidFill>
                  <a:srgbClr val="FFFFFF"/>
                </a:solidFill>
                <a:latin typeface="Corbel"/>
                <a:ea typeface="Corbel"/>
                <a:cs typeface="Corbel"/>
                <a:sym typeface="Corbel"/>
              </a:rPr>
              <a:t>De to modellene som har blitt undersøkt er 1) persistens og 2) en kombinasjon av persistens og fysiske modeller</a:t>
            </a:r>
            <a:endParaRPr sz="1300">
              <a:solidFill>
                <a:srgbClr val="FFFFFF"/>
              </a:solidFill>
              <a:latin typeface="Corbel"/>
              <a:ea typeface="Corbel"/>
              <a:cs typeface="Corbel"/>
              <a:sym typeface="Corbel"/>
            </a:endParaRPr>
          </a:p>
        </p:txBody>
      </p:sp>
      <p:sp>
        <p:nvSpPr>
          <p:cNvPr id="363" name="Google Shape;363;p44"/>
          <p:cNvSpPr/>
          <p:nvPr/>
        </p:nvSpPr>
        <p:spPr>
          <a:xfrm>
            <a:off x="428775" y="2289471"/>
            <a:ext cx="4185600" cy="7305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lnSpc>
                <a:spcPct val="100000"/>
              </a:lnSpc>
              <a:spcBef>
                <a:spcPts val="1400"/>
              </a:spcBef>
              <a:spcAft>
                <a:spcPts val="1000"/>
              </a:spcAft>
              <a:buNone/>
            </a:pPr>
            <a:r>
              <a:rPr lang="en" sz="1300">
                <a:solidFill>
                  <a:srgbClr val="FFFFFF"/>
                </a:solidFill>
                <a:latin typeface="Corbel"/>
                <a:ea typeface="Corbel"/>
                <a:cs typeface="Corbel"/>
                <a:sym typeface="Corbel"/>
              </a:rPr>
              <a:t>Begge modellene (PERS og COMBO) som ble utviklet i piloten har større prediksjonskraft enn CLIM (altså baseline) </a:t>
            </a:r>
            <a:endParaRPr sz="1300">
              <a:solidFill>
                <a:srgbClr val="FFFFFF"/>
              </a:solidFill>
              <a:latin typeface="Corbel"/>
              <a:ea typeface="Corbel"/>
              <a:cs typeface="Corbel"/>
              <a:sym typeface="Corbel"/>
            </a:endParaRPr>
          </a:p>
        </p:txBody>
      </p:sp>
      <p:sp>
        <p:nvSpPr>
          <p:cNvPr id="364" name="Google Shape;364;p44"/>
          <p:cNvSpPr/>
          <p:nvPr/>
        </p:nvSpPr>
        <p:spPr>
          <a:xfrm>
            <a:off x="428775" y="3166243"/>
            <a:ext cx="4185600" cy="7305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300">
                <a:solidFill>
                  <a:srgbClr val="FFFFFF"/>
                </a:solidFill>
                <a:latin typeface="Corbel"/>
                <a:ea typeface="Corbel"/>
                <a:cs typeface="Corbel"/>
                <a:sym typeface="Corbel"/>
              </a:rPr>
              <a:t>Potensialet for forbedring er stort; blant annet vil flere observasjoner være til stor hjelp</a:t>
            </a:r>
            <a:endParaRPr sz="1300">
              <a:solidFill>
                <a:srgbClr val="FFFFFF"/>
              </a:solidFill>
              <a:latin typeface="Corbel"/>
              <a:ea typeface="Corbel"/>
              <a:cs typeface="Corbel"/>
              <a:sym typeface="Corbel"/>
            </a:endParaRPr>
          </a:p>
        </p:txBody>
      </p:sp>
      <p:sp>
        <p:nvSpPr>
          <p:cNvPr id="365" name="Google Shape;365;p44"/>
          <p:cNvSpPr/>
          <p:nvPr/>
        </p:nvSpPr>
        <p:spPr>
          <a:xfrm>
            <a:off x="428775" y="4043014"/>
            <a:ext cx="4185600" cy="7305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300">
                <a:solidFill>
                  <a:srgbClr val="FFFFFF"/>
                </a:solidFill>
                <a:latin typeface="Corbel"/>
                <a:ea typeface="Corbel"/>
                <a:cs typeface="Corbel"/>
                <a:sym typeface="Corbel"/>
              </a:rPr>
              <a:t>Det er viktig å merke seg at det er usikkerhet knyttet til presenterte resultat - dette skyldes delvis et begrenset datagrunnlag</a:t>
            </a:r>
            <a:endParaRPr sz="1300">
              <a:solidFill>
                <a:srgbClr val="FFFFFF"/>
              </a:solidFill>
              <a:latin typeface="Corbel"/>
              <a:ea typeface="Corbel"/>
              <a:cs typeface="Corbel"/>
              <a:sym typeface="Corbel"/>
            </a:endParaRPr>
          </a:p>
        </p:txBody>
      </p:sp>
      <p:pic>
        <p:nvPicPr>
          <p:cNvPr id="366" name="Google Shape;366;p44"/>
          <p:cNvPicPr preferRelativeResize="0"/>
          <p:nvPr/>
        </p:nvPicPr>
        <p:blipFill>
          <a:blip r:embed="rId3">
            <a:alphaModFix/>
          </a:blip>
          <a:stretch>
            <a:fillRect/>
          </a:stretch>
        </p:blipFill>
        <p:spPr>
          <a:xfrm>
            <a:off x="7616600" y="98675"/>
            <a:ext cx="1354150" cy="584975"/>
          </a:xfrm>
          <a:prstGeom prst="rect">
            <a:avLst/>
          </a:prstGeom>
          <a:noFill/>
          <a:ln>
            <a:noFill/>
          </a:ln>
        </p:spPr>
      </p:pic>
      <p:pic>
        <p:nvPicPr>
          <p:cNvPr id="367" name="Google Shape;367;p44"/>
          <p:cNvPicPr preferRelativeResize="0"/>
          <p:nvPr/>
        </p:nvPicPr>
        <p:blipFill>
          <a:blip r:embed="rId4">
            <a:alphaModFix/>
          </a:blip>
          <a:stretch>
            <a:fillRect/>
          </a:stretch>
        </p:blipFill>
        <p:spPr>
          <a:xfrm>
            <a:off x="4572000" y="4833225"/>
            <a:ext cx="4523251" cy="287575"/>
          </a:xfrm>
          <a:prstGeom prst="rect">
            <a:avLst/>
          </a:prstGeom>
          <a:noFill/>
          <a:ln>
            <a:noFill/>
          </a:ln>
        </p:spPr>
      </p:pic>
      <p:pic>
        <p:nvPicPr>
          <p:cNvPr id="368" name="Google Shape;368;p44"/>
          <p:cNvPicPr preferRelativeResize="0"/>
          <p:nvPr/>
        </p:nvPicPr>
        <p:blipFill rotWithShape="1">
          <a:blip r:embed="rId5">
            <a:alphaModFix/>
          </a:blip>
          <a:srcRect b="0" l="32152" r="0" t="0"/>
          <a:stretch/>
        </p:blipFill>
        <p:spPr>
          <a:xfrm>
            <a:off x="4785225" y="1389475"/>
            <a:ext cx="4185523" cy="3384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F9FB"/>
        </a:solidFill>
      </p:bgPr>
    </p:bg>
    <p:spTree>
      <p:nvGrpSpPr>
        <p:cNvPr id="372" name="Shape 372"/>
        <p:cNvGrpSpPr/>
        <p:nvPr/>
      </p:nvGrpSpPr>
      <p:grpSpPr>
        <a:xfrm>
          <a:off x="0" y="0"/>
          <a:ext cx="0" cy="0"/>
          <a:chOff x="0" y="0"/>
          <a:chExt cx="0" cy="0"/>
        </a:xfrm>
      </p:grpSpPr>
      <p:sp>
        <p:nvSpPr>
          <p:cNvPr id="373" name="Google Shape;373;p45"/>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10069F"/>
              </a:buClr>
              <a:buSzPts val="2100"/>
              <a:buFont typeface="Corbel"/>
              <a:buNone/>
            </a:pPr>
            <a:r>
              <a:rPr b="1" lang="en" sz="2100">
                <a:solidFill>
                  <a:srgbClr val="10069F"/>
                </a:solidFill>
                <a:latin typeface="Corbel"/>
                <a:ea typeface="Corbel"/>
                <a:cs typeface="Corbel"/>
                <a:sym typeface="Corbel"/>
              </a:rPr>
              <a:t>Resultater</a:t>
            </a:r>
            <a:endParaRPr sz="2100"/>
          </a:p>
        </p:txBody>
      </p:sp>
      <p:pic>
        <p:nvPicPr>
          <p:cNvPr id="374" name="Google Shape;374;p45"/>
          <p:cNvPicPr preferRelativeResize="0"/>
          <p:nvPr/>
        </p:nvPicPr>
        <p:blipFill>
          <a:blip r:embed="rId3">
            <a:alphaModFix/>
          </a:blip>
          <a:stretch>
            <a:fillRect/>
          </a:stretch>
        </p:blipFill>
        <p:spPr>
          <a:xfrm>
            <a:off x="428775" y="2266971"/>
            <a:ext cx="3282016" cy="2343498"/>
          </a:xfrm>
          <a:prstGeom prst="rect">
            <a:avLst/>
          </a:prstGeom>
          <a:noFill/>
          <a:ln>
            <a:noFill/>
          </a:ln>
          <a:effectLst>
            <a:outerShdw blurRad="57150" rotWithShape="0" algn="bl" dir="5400000" dist="19050">
              <a:srgbClr val="000000">
                <a:alpha val="50000"/>
              </a:srgbClr>
            </a:outerShdw>
          </a:effectLst>
        </p:spPr>
      </p:pic>
      <p:pic>
        <p:nvPicPr>
          <p:cNvPr id="375" name="Google Shape;375;p45"/>
          <p:cNvPicPr preferRelativeResize="0"/>
          <p:nvPr/>
        </p:nvPicPr>
        <p:blipFill>
          <a:blip r:embed="rId4">
            <a:alphaModFix/>
          </a:blip>
          <a:stretch>
            <a:fillRect/>
          </a:stretch>
        </p:blipFill>
        <p:spPr>
          <a:xfrm>
            <a:off x="3877967" y="2266800"/>
            <a:ext cx="3285935" cy="2343847"/>
          </a:xfrm>
          <a:prstGeom prst="rect">
            <a:avLst/>
          </a:prstGeom>
          <a:noFill/>
          <a:ln>
            <a:noFill/>
          </a:ln>
          <a:effectLst>
            <a:outerShdw blurRad="57150" rotWithShape="0" algn="bl" dir="5400000" dist="19050">
              <a:srgbClr val="000000">
                <a:alpha val="50000"/>
              </a:srgbClr>
            </a:outerShdw>
          </a:effectLst>
        </p:spPr>
      </p:pic>
      <p:pic>
        <p:nvPicPr>
          <p:cNvPr id="376" name="Google Shape;376;p45"/>
          <p:cNvPicPr preferRelativeResize="0"/>
          <p:nvPr/>
        </p:nvPicPr>
        <p:blipFill>
          <a:blip r:embed="rId5">
            <a:alphaModFix/>
          </a:blip>
          <a:stretch>
            <a:fillRect/>
          </a:stretch>
        </p:blipFill>
        <p:spPr>
          <a:xfrm>
            <a:off x="7616600" y="98675"/>
            <a:ext cx="1354150" cy="584975"/>
          </a:xfrm>
          <a:prstGeom prst="rect">
            <a:avLst/>
          </a:prstGeom>
          <a:noFill/>
          <a:ln>
            <a:noFill/>
          </a:ln>
        </p:spPr>
      </p:pic>
      <p:pic>
        <p:nvPicPr>
          <p:cNvPr id="377" name="Google Shape;377;p45"/>
          <p:cNvPicPr preferRelativeResize="0"/>
          <p:nvPr/>
        </p:nvPicPr>
        <p:blipFill>
          <a:blip r:embed="rId6">
            <a:alphaModFix/>
          </a:blip>
          <a:stretch>
            <a:fillRect/>
          </a:stretch>
        </p:blipFill>
        <p:spPr>
          <a:xfrm>
            <a:off x="4572000" y="4833225"/>
            <a:ext cx="4523251" cy="287575"/>
          </a:xfrm>
          <a:prstGeom prst="rect">
            <a:avLst/>
          </a:prstGeom>
          <a:noFill/>
          <a:ln>
            <a:noFill/>
          </a:ln>
        </p:spPr>
      </p:pic>
      <p:sp>
        <p:nvSpPr>
          <p:cNvPr id="378" name="Google Shape;378;p45"/>
          <p:cNvSpPr/>
          <p:nvPr/>
        </p:nvSpPr>
        <p:spPr>
          <a:xfrm>
            <a:off x="428775" y="1084675"/>
            <a:ext cx="8542200" cy="1097100"/>
          </a:xfrm>
          <a:prstGeom prst="rect">
            <a:avLst/>
          </a:prstGeom>
          <a:solidFill>
            <a:srgbClr val="060D4F"/>
          </a:solidFill>
          <a:ln>
            <a:noFill/>
          </a:ln>
        </p:spPr>
        <p:txBody>
          <a:bodyPr anchorCtr="0" anchor="ctr" bIns="45700" lIns="91425" spcFirstLastPara="1" rIns="91425" wrap="square" tIns="45700">
            <a:noAutofit/>
          </a:bodyPr>
          <a:lstStyle/>
          <a:p>
            <a:pPr indent="-311150" lvl="0" marL="457200" marR="0" rtl="0" algn="l">
              <a:lnSpc>
                <a:spcPct val="100000"/>
              </a:lnSpc>
              <a:spcBef>
                <a:spcPts val="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Vi ser først på PERS der vi kun brukte Eide sine egne data fra 2012–2020 for å trene opp modellen</a:t>
            </a:r>
            <a:endParaRPr sz="1300">
              <a:solidFill>
                <a:srgbClr val="FFFFFF"/>
              </a:solidFill>
              <a:latin typeface="Corbel"/>
              <a:ea typeface="Corbel"/>
              <a:cs typeface="Corbel"/>
              <a:sym typeface="Corbel"/>
            </a:endParaRPr>
          </a:p>
          <a:p>
            <a:pPr indent="-311150" lvl="0" marL="457200" marR="0" rtl="0" algn="l">
              <a:lnSpc>
                <a:spcPct val="100000"/>
              </a:lnSpc>
              <a:spcBef>
                <a:spcPts val="40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Denne modellen (PERS) er 15% bedre enn baseline-modellen (CLIM) i perioden fra 2012 til 2020</a:t>
            </a:r>
            <a:endParaRPr sz="1300">
              <a:solidFill>
                <a:srgbClr val="FFFFFF"/>
              </a:solidFill>
              <a:latin typeface="Corbel"/>
              <a:ea typeface="Corbel"/>
              <a:cs typeface="Corbel"/>
              <a:sym typeface="Corbel"/>
            </a:endParaRPr>
          </a:p>
          <a:p>
            <a:pPr indent="-311150" lvl="0" marL="457200" marR="0" rtl="0" algn="l">
              <a:lnSpc>
                <a:spcPct val="100000"/>
              </a:lnSpc>
              <a:spcBef>
                <a:spcPts val="40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Dette er allerede bra, men hva skjer hvis vi bruker IMR sine målinger til å kalibrere modellen i stedet?</a:t>
            </a:r>
            <a:endParaRPr sz="1300">
              <a:solidFill>
                <a:srgbClr val="FFFFFF"/>
              </a:solidFill>
              <a:latin typeface="Corbel"/>
              <a:ea typeface="Corbel"/>
              <a:cs typeface="Corbel"/>
              <a:sym typeface="Corbel"/>
            </a:endParaRPr>
          </a:p>
          <a:p>
            <a:pPr indent="-311150" lvl="0" marL="457200" marR="0" rtl="0" algn="l">
              <a:lnSpc>
                <a:spcPct val="100000"/>
              </a:lnSpc>
              <a:spcBef>
                <a:spcPts val="400"/>
              </a:spcBef>
              <a:spcAft>
                <a:spcPts val="400"/>
              </a:spcAft>
              <a:buClr>
                <a:srgbClr val="FFFFFF"/>
              </a:buClr>
              <a:buSzPts val="1300"/>
              <a:buFont typeface="Corbel"/>
              <a:buChar char="●"/>
            </a:pPr>
            <a:r>
              <a:rPr lang="en" sz="1300">
                <a:solidFill>
                  <a:srgbClr val="FFFFFF"/>
                </a:solidFill>
                <a:latin typeface="Corbel"/>
                <a:ea typeface="Corbel"/>
                <a:cs typeface="Corbel"/>
                <a:sym typeface="Corbel"/>
              </a:rPr>
              <a:t>Da er PERS 18% bedre enn CLIM</a:t>
            </a:r>
            <a:endParaRPr sz="1300">
              <a:solidFill>
                <a:srgbClr val="FFFFFF"/>
              </a:solidFill>
              <a:latin typeface="Corbel"/>
              <a:ea typeface="Corbel"/>
              <a:cs typeface="Corbel"/>
              <a:sym typeface="Corbel"/>
            </a:endParaRPr>
          </a:p>
        </p:txBody>
      </p:sp>
      <p:sp>
        <p:nvSpPr>
          <p:cNvPr id="379" name="Google Shape;379;p45"/>
          <p:cNvSpPr/>
          <p:nvPr/>
        </p:nvSpPr>
        <p:spPr>
          <a:xfrm>
            <a:off x="7331075" y="2266975"/>
            <a:ext cx="1639800" cy="2091900"/>
          </a:xfrm>
          <a:prstGeom prst="wedgeRectCallout">
            <a:avLst>
              <a:gd fmla="val -20833" name="adj1"/>
              <a:gd fmla="val 62500" name="adj2"/>
            </a:avLst>
          </a:prstGeom>
          <a:solidFill>
            <a:srgbClr val="060D4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100">
                <a:solidFill>
                  <a:srgbClr val="FFFFFF"/>
                </a:solidFill>
              </a:rPr>
              <a:t>For Hisdalen er PERS med kun Eides egne data 9% bedre enn CLIM, men dette øker til 15% dersom vi bruker IMR-data fra Utsira til å kalibrere modellen</a:t>
            </a:r>
            <a:endParaRPr i="1" sz="1100">
              <a:solidFill>
                <a:srgbClr val="FFFFFF"/>
              </a:solidFill>
            </a:endParaRPr>
          </a:p>
        </p:txBody>
      </p:sp>
      <p:sp>
        <p:nvSpPr>
          <p:cNvPr id="380" name="Google Shape;380;p45"/>
          <p:cNvSpPr/>
          <p:nvPr/>
        </p:nvSpPr>
        <p:spPr>
          <a:xfrm rot="-2121834">
            <a:off x="233836" y="2234696"/>
            <a:ext cx="632378" cy="25155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700"/>
              <a:t>Eksempel på resultat</a:t>
            </a:r>
            <a:endParaRPr i="1"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F9FB"/>
        </a:solidFill>
      </p:bgPr>
    </p:bg>
    <p:spTree>
      <p:nvGrpSpPr>
        <p:cNvPr id="384" name="Shape 384"/>
        <p:cNvGrpSpPr/>
        <p:nvPr/>
      </p:nvGrpSpPr>
      <p:grpSpPr>
        <a:xfrm>
          <a:off x="0" y="0"/>
          <a:ext cx="0" cy="0"/>
          <a:chOff x="0" y="0"/>
          <a:chExt cx="0" cy="0"/>
        </a:xfrm>
      </p:grpSpPr>
      <p:pic>
        <p:nvPicPr>
          <p:cNvPr id="385" name="Google Shape;385;p46"/>
          <p:cNvPicPr preferRelativeResize="0"/>
          <p:nvPr/>
        </p:nvPicPr>
        <p:blipFill>
          <a:blip r:embed="rId3">
            <a:alphaModFix/>
          </a:blip>
          <a:stretch>
            <a:fillRect/>
          </a:stretch>
        </p:blipFill>
        <p:spPr>
          <a:xfrm>
            <a:off x="4421845" y="1084750"/>
            <a:ext cx="4488227" cy="3147602"/>
          </a:xfrm>
          <a:prstGeom prst="rect">
            <a:avLst/>
          </a:prstGeom>
          <a:noFill/>
          <a:ln>
            <a:noFill/>
          </a:ln>
          <a:effectLst>
            <a:outerShdw blurRad="57150" rotWithShape="0" algn="bl" dir="5400000" dist="19050">
              <a:srgbClr val="000000">
                <a:alpha val="50000"/>
              </a:srgbClr>
            </a:outerShdw>
          </a:effectLst>
        </p:spPr>
      </p:pic>
      <p:sp>
        <p:nvSpPr>
          <p:cNvPr id="386" name="Google Shape;386;p46"/>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10069F"/>
              </a:buClr>
              <a:buSzPts val="2100"/>
              <a:buFont typeface="Corbel"/>
              <a:buNone/>
            </a:pPr>
            <a:r>
              <a:rPr b="1" lang="en" sz="2100">
                <a:solidFill>
                  <a:srgbClr val="10069F"/>
                </a:solidFill>
                <a:latin typeface="Corbel"/>
                <a:ea typeface="Corbel"/>
                <a:cs typeface="Corbel"/>
                <a:sym typeface="Corbel"/>
              </a:rPr>
              <a:t>Resultater</a:t>
            </a:r>
            <a:endParaRPr sz="2100"/>
          </a:p>
        </p:txBody>
      </p:sp>
      <p:pic>
        <p:nvPicPr>
          <p:cNvPr id="387" name="Google Shape;387;p46"/>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388" name="Google Shape;388;p46"/>
          <p:cNvPicPr preferRelativeResize="0"/>
          <p:nvPr/>
        </p:nvPicPr>
        <p:blipFill>
          <a:blip r:embed="rId5">
            <a:alphaModFix/>
          </a:blip>
          <a:stretch>
            <a:fillRect/>
          </a:stretch>
        </p:blipFill>
        <p:spPr>
          <a:xfrm>
            <a:off x="4572000" y="4833225"/>
            <a:ext cx="4523251" cy="287575"/>
          </a:xfrm>
          <a:prstGeom prst="rect">
            <a:avLst/>
          </a:prstGeom>
          <a:noFill/>
          <a:ln>
            <a:noFill/>
          </a:ln>
        </p:spPr>
      </p:pic>
      <p:sp>
        <p:nvSpPr>
          <p:cNvPr id="389" name="Google Shape;389;p46"/>
          <p:cNvSpPr/>
          <p:nvPr/>
        </p:nvSpPr>
        <p:spPr>
          <a:xfrm>
            <a:off x="428775" y="1084675"/>
            <a:ext cx="3878400" cy="3147600"/>
          </a:xfrm>
          <a:prstGeom prst="rect">
            <a:avLst/>
          </a:prstGeom>
          <a:solidFill>
            <a:srgbClr val="060D4F"/>
          </a:solidFill>
          <a:ln>
            <a:noFill/>
          </a:ln>
        </p:spPr>
        <p:txBody>
          <a:bodyPr anchorCtr="0" anchor="ctr" bIns="45700" lIns="91425" spcFirstLastPara="1" rIns="91425" wrap="square" tIns="45700">
            <a:noAutofit/>
          </a:bodyPr>
          <a:lstStyle/>
          <a:p>
            <a:pPr indent="-311150" lvl="0" marL="457200" marR="0" rtl="0" algn="l">
              <a:lnSpc>
                <a:spcPct val="100000"/>
              </a:lnSpc>
              <a:spcBef>
                <a:spcPts val="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Nå bruker vi også de fysiske modellene i COMBO-modellen</a:t>
            </a:r>
            <a:endParaRPr sz="1300">
              <a:solidFill>
                <a:srgbClr val="FFFFFF"/>
              </a:solidFill>
              <a:latin typeface="Corbel"/>
              <a:ea typeface="Corbel"/>
              <a:cs typeface="Corbel"/>
              <a:sym typeface="Corbel"/>
            </a:endParaRPr>
          </a:p>
          <a:p>
            <a:pPr indent="-311150" lvl="0" marL="457200" marR="0" rtl="0" algn="l">
              <a:lnSpc>
                <a:spcPct val="100000"/>
              </a:lnSpc>
              <a:spcBef>
                <a:spcPts val="80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For både Langøy og Hisdalen er COMBO omtrent like god som PERS-modellen</a:t>
            </a:r>
            <a:endParaRPr sz="1300">
              <a:solidFill>
                <a:srgbClr val="FFFFFF"/>
              </a:solidFill>
              <a:latin typeface="Corbel"/>
              <a:ea typeface="Corbel"/>
              <a:cs typeface="Corbel"/>
              <a:sym typeface="Corbel"/>
            </a:endParaRPr>
          </a:p>
          <a:p>
            <a:pPr indent="-311150" lvl="0" marL="457200" marR="0" rtl="0" algn="l">
              <a:lnSpc>
                <a:spcPct val="100000"/>
              </a:lnSpc>
              <a:spcBef>
                <a:spcPts val="80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Men vi tror at COMBO vil slå PERS mer konsekvent når vi bruker flere fysiske modeller</a:t>
            </a:r>
            <a:endParaRPr sz="1300">
              <a:solidFill>
                <a:srgbClr val="FFFFFF"/>
              </a:solidFill>
              <a:latin typeface="Corbel"/>
              <a:ea typeface="Corbel"/>
              <a:cs typeface="Corbel"/>
              <a:sym typeface="Corbel"/>
            </a:endParaRPr>
          </a:p>
          <a:p>
            <a:pPr indent="-311150" lvl="0" marL="457200" marR="0" rtl="0" algn="l">
              <a:lnSpc>
                <a:spcPct val="100000"/>
              </a:lnSpc>
              <a:spcBef>
                <a:spcPts val="800"/>
              </a:spcBef>
              <a:spcAft>
                <a:spcPts val="800"/>
              </a:spcAft>
              <a:buClr>
                <a:srgbClr val="FFFFFF"/>
              </a:buClr>
              <a:buSzPts val="1300"/>
              <a:buFont typeface="Corbel"/>
              <a:buChar char="●"/>
            </a:pPr>
            <a:r>
              <a:rPr lang="en" sz="1300">
                <a:solidFill>
                  <a:srgbClr val="FFFFFF"/>
                </a:solidFill>
                <a:latin typeface="Corbel"/>
                <a:ea typeface="Corbel"/>
                <a:cs typeface="Corbel"/>
                <a:sym typeface="Corbel"/>
              </a:rPr>
              <a:t>Dette baserer vi på varsler som vi laget for IMR sine lokasjoner (med lengre tidsserier)</a:t>
            </a:r>
            <a:endParaRPr sz="1300">
              <a:solidFill>
                <a:srgbClr val="FFFFFF"/>
              </a:solidFill>
              <a:latin typeface="Corbel"/>
              <a:ea typeface="Corbel"/>
              <a:cs typeface="Corbel"/>
              <a:sym typeface="Corbel"/>
            </a:endParaRPr>
          </a:p>
        </p:txBody>
      </p:sp>
      <p:sp>
        <p:nvSpPr>
          <p:cNvPr id="390" name="Google Shape;390;p46"/>
          <p:cNvSpPr/>
          <p:nvPr/>
        </p:nvSpPr>
        <p:spPr>
          <a:xfrm rot="-2121834">
            <a:off x="4255811" y="1057996"/>
            <a:ext cx="632378" cy="25155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700"/>
              <a:t>Eksempel på resultat</a:t>
            </a:r>
            <a:endParaRPr i="1"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F9FB"/>
        </a:solidFill>
      </p:bgPr>
    </p:bg>
    <p:spTree>
      <p:nvGrpSpPr>
        <p:cNvPr id="394" name="Shape 394"/>
        <p:cNvGrpSpPr/>
        <p:nvPr/>
      </p:nvGrpSpPr>
      <p:grpSpPr>
        <a:xfrm>
          <a:off x="0" y="0"/>
          <a:ext cx="0" cy="0"/>
          <a:chOff x="0" y="0"/>
          <a:chExt cx="0" cy="0"/>
        </a:xfrm>
      </p:grpSpPr>
      <p:sp>
        <p:nvSpPr>
          <p:cNvPr id="395" name="Google Shape;395;p47"/>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10069F"/>
              </a:buClr>
              <a:buSzPts val="2100"/>
              <a:buFont typeface="Corbel"/>
              <a:buNone/>
            </a:pPr>
            <a:r>
              <a:rPr b="1" lang="en" sz="2100">
                <a:solidFill>
                  <a:srgbClr val="10069F"/>
                </a:solidFill>
                <a:latin typeface="Corbel"/>
                <a:ea typeface="Corbel"/>
                <a:cs typeface="Corbel"/>
                <a:sym typeface="Corbel"/>
              </a:rPr>
              <a:t>Resultater</a:t>
            </a:r>
            <a:endParaRPr sz="2100"/>
          </a:p>
        </p:txBody>
      </p:sp>
      <p:graphicFrame>
        <p:nvGraphicFramePr>
          <p:cNvPr id="396" name="Google Shape;396;p47"/>
          <p:cNvGraphicFramePr/>
          <p:nvPr/>
        </p:nvGraphicFramePr>
        <p:xfrm>
          <a:off x="652800" y="1085850"/>
          <a:ext cx="3000000" cy="3000000"/>
        </p:xfrm>
        <a:graphic>
          <a:graphicData uri="http://schemas.openxmlformats.org/drawingml/2006/table">
            <a:tbl>
              <a:tblPr>
                <a:noFill/>
                <a:tableStyleId>{1A5A0B02-AFBC-447C-B3D1-D73E0BDD913A}</a:tableStyleId>
              </a:tblPr>
              <a:tblGrid>
                <a:gridCol w="1779550"/>
                <a:gridCol w="3143700"/>
              </a:tblGrid>
              <a:tr h="396200">
                <a:tc>
                  <a:txBody>
                    <a:bodyPr/>
                    <a:lstStyle/>
                    <a:p>
                      <a:pPr indent="0" lvl="0" marL="0" rtl="0" algn="l">
                        <a:spcBef>
                          <a:spcPts val="0"/>
                        </a:spcBef>
                        <a:spcAft>
                          <a:spcPts val="0"/>
                        </a:spcAft>
                        <a:buNone/>
                      </a:pPr>
                      <a:r>
                        <a:rPr b="1" lang="en">
                          <a:solidFill>
                            <a:srgbClr val="FFFFFF"/>
                          </a:solidFill>
                        </a:rPr>
                        <a:t>Lokasjon</a:t>
                      </a:r>
                      <a:endParaRPr b="1">
                        <a:solidFill>
                          <a:srgbClr val="FFFFFF"/>
                        </a:solidFill>
                      </a:endParaRPr>
                    </a:p>
                  </a:txBody>
                  <a:tcPr marT="91425" marB="91425" marR="91425" marL="91425">
                    <a:solidFill>
                      <a:srgbClr val="060D4F"/>
                    </a:solidFill>
                  </a:tcPr>
                </a:tc>
                <a:tc>
                  <a:txBody>
                    <a:bodyPr/>
                    <a:lstStyle/>
                    <a:p>
                      <a:pPr indent="0" lvl="0" marL="0" rtl="0" algn="l">
                        <a:spcBef>
                          <a:spcPts val="0"/>
                        </a:spcBef>
                        <a:spcAft>
                          <a:spcPts val="0"/>
                        </a:spcAft>
                        <a:buNone/>
                      </a:pPr>
                      <a:r>
                        <a:rPr b="1" lang="en">
                          <a:solidFill>
                            <a:srgbClr val="FFFFFF"/>
                          </a:solidFill>
                        </a:rPr>
                        <a:t>Forbedring (COMBO vs. CLIM)*</a:t>
                      </a:r>
                      <a:endParaRPr b="1">
                        <a:solidFill>
                          <a:srgbClr val="FFFFFF"/>
                        </a:solidFill>
                      </a:endParaRPr>
                    </a:p>
                  </a:txBody>
                  <a:tcPr marT="91425" marB="91425" marR="91425" marL="91425">
                    <a:solidFill>
                      <a:srgbClr val="060D4F"/>
                    </a:solidFill>
                  </a:tcPr>
                </a:tc>
              </a:tr>
              <a:tr h="396200">
                <a:tc>
                  <a:txBody>
                    <a:bodyPr/>
                    <a:lstStyle/>
                    <a:p>
                      <a:pPr indent="0" lvl="0" marL="0" rtl="0" algn="l">
                        <a:spcBef>
                          <a:spcPts val="0"/>
                        </a:spcBef>
                        <a:spcAft>
                          <a:spcPts val="0"/>
                        </a:spcAft>
                        <a:buNone/>
                      </a:pPr>
                      <a:r>
                        <a:rPr lang="en"/>
                        <a:t>Hisdalen</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14%</a:t>
                      </a:r>
                      <a:endParaRPr/>
                    </a:p>
                  </a:txBody>
                  <a:tcPr marT="91425" marB="91425" marR="91425" marL="91425">
                    <a:solidFill>
                      <a:srgbClr val="FFFFFF"/>
                    </a:solidFill>
                  </a:tcPr>
                </a:tc>
              </a:tr>
              <a:tr h="396200">
                <a:tc>
                  <a:txBody>
                    <a:bodyPr/>
                    <a:lstStyle/>
                    <a:p>
                      <a:pPr indent="0" lvl="0" marL="0" rtl="0" algn="l">
                        <a:spcBef>
                          <a:spcPts val="0"/>
                        </a:spcBef>
                        <a:spcAft>
                          <a:spcPts val="0"/>
                        </a:spcAft>
                        <a:buNone/>
                      </a:pPr>
                      <a:r>
                        <a:rPr lang="en"/>
                        <a:t>Langøy</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18%</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Indre Utsira</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21%</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Ytre Utsira</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25%</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Sognesjøen</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16%</a:t>
                      </a:r>
                      <a:endParaRPr/>
                    </a:p>
                  </a:txBody>
                  <a:tcPr marT="91425" marB="91425" marR="91425" marL="91425">
                    <a:solidFill>
                      <a:srgbClr val="FFFFFF"/>
                    </a:solidFill>
                  </a:tcPr>
                </a:tc>
              </a:tr>
            </a:tbl>
          </a:graphicData>
        </a:graphic>
      </p:graphicFrame>
      <p:sp>
        <p:nvSpPr>
          <p:cNvPr id="397" name="Google Shape;397;p47"/>
          <p:cNvSpPr/>
          <p:nvPr/>
        </p:nvSpPr>
        <p:spPr>
          <a:xfrm>
            <a:off x="652800" y="3665825"/>
            <a:ext cx="7873200" cy="5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Flere </a:t>
            </a:r>
            <a:r>
              <a:rPr b="1" i="1" lang="en"/>
              <a:t>resultater finnes i Appendiks</a:t>
            </a:r>
            <a:endParaRPr b="1" i="1"/>
          </a:p>
        </p:txBody>
      </p:sp>
      <p:sp>
        <p:nvSpPr>
          <p:cNvPr id="398" name="Google Shape;398;p47"/>
          <p:cNvSpPr/>
          <p:nvPr/>
        </p:nvSpPr>
        <p:spPr>
          <a:xfrm>
            <a:off x="5773450" y="1085850"/>
            <a:ext cx="2752500" cy="2355000"/>
          </a:xfrm>
          <a:prstGeom prst="rect">
            <a:avLst/>
          </a:prstGeom>
          <a:solidFill>
            <a:srgbClr val="060D4F"/>
          </a:solidFill>
          <a:ln>
            <a:noFill/>
          </a:ln>
        </p:spPr>
        <p:txBody>
          <a:bodyPr anchorCtr="0" anchor="ctr" bIns="45700" lIns="91425" spcFirstLastPara="1" rIns="91425" wrap="square" tIns="45700">
            <a:noAutofit/>
          </a:bodyPr>
          <a:lstStyle/>
          <a:p>
            <a:pPr indent="-311150" lvl="0" marL="457200" marR="0" rtl="0" algn="l">
              <a:spcBef>
                <a:spcPts val="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Selv med en enkel modell som kun tar hensyn til persistens og tar inn data fra kun tre modeller, ser vi en betydelig forbedring på 14% til 25%</a:t>
            </a:r>
            <a:endParaRPr sz="1300">
              <a:solidFill>
                <a:srgbClr val="FFFFFF"/>
              </a:solidFill>
              <a:latin typeface="Corbel"/>
              <a:ea typeface="Corbel"/>
              <a:cs typeface="Corbel"/>
              <a:sym typeface="Corbel"/>
            </a:endParaRPr>
          </a:p>
          <a:p>
            <a:pPr indent="-311150" lvl="0" marL="457200" marR="0" rtl="0" algn="l">
              <a:spcBef>
                <a:spcPts val="100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Potensialet for ytterligere forbedring er stort</a:t>
            </a:r>
            <a:endParaRPr sz="1300">
              <a:solidFill>
                <a:srgbClr val="FFFFFF"/>
              </a:solidFill>
              <a:latin typeface="Corbel"/>
              <a:ea typeface="Corbel"/>
              <a:cs typeface="Corbel"/>
              <a:sym typeface="Corbel"/>
            </a:endParaRPr>
          </a:p>
        </p:txBody>
      </p:sp>
      <p:pic>
        <p:nvPicPr>
          <p:cNvPr id="399" name="Google Shape;399;p47"/>
          <p:cNvPicPr preferRelativeResize="0"/>
          <p:nvPr/>
        </p:nvPicPr>
        <p:blipFill>
          <a:blip r:embed="rId3">
            <a:alphaModFix/>
          </a:blip>
          <a:stretch>
            <a:fillRect/>
          </a:stretch>
        </p:blipFill>
        <p:spPr>
          <a:xfrm>
            <a:off x="7616600" y="98675"/>
            <a:ext cx="1354150" cy="584975"/>
          </a:xfrm>
          <a:prstGeom prst="rect">
            <a:avLst/>
          </a:prstGeom>
          <a:noFill/>
          <a:ln>
            <a:noFill/>
          </a:ln>
        </p:spPr>
      </p:pic>
      <p:pic>
        <p:nvPicPr>
          <p:cNvPr id="400" name="Google Shape;400;p47"/>
          <p:cNvPicPr preferRelativeResize="0"/>
          <p:nvPr/>
        </p:nvPicPr>
        <p:blipFill>
          <a:blip r:embed="rId4">
            <a:alphaModFix/>
          </a:blip>
          <a:stretch>
            <a:fillRect/>
          </a:stretch>
        </p:blipFill>
        <p:spPr>
          <a:xfrm>
            <a:off x="4572000" y="4833225"/>
            <a:ext cx="4523251" cy="287575"/>
          </a:xfrm>
          <a:prstGeom prst="rect">
            <a:avLst/>
          </a:prstGeom>
          <a:noFill/>
          <a:ln>
            <a:noFill/>
          </a:ln>
        </p:spPr>
      </p:pic>
      <p:sp>
        <p:nvSpPr>
          <p:cNvPr id="401" name="Google Shape;401;p47"/>
          <p:cNvSpPr txBox="1"/>
          <p:nvPr/>
        </p:nvSpPr>
        <p:spPr>
          <a:xfrm>
            <a:off x="635400" y="4246650"/>
            <a:ext cx="787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*Forbedringen er målt i henhold til Mean Absolute Error (MAE)</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descr="body of water under sky" id="407" name="Google Shape;407;p48"/>
          <p:cNvPicPr preferRelativeResize="0"/>
          <p:nvPr/>
        </p:nvPicPr>
        <p:blipFill rotWithShape="1">
          <a:blip r:embed="rId3">
            <a:alphaModFix/>
          </a:blip>
          <a:srcRect b="0" l="0" r="0" t="3753"/>
          <a:stretch/>
        </p:blipFill>
        <p:spPr>
          <a:xfrm>
            <a:off x="0" y="1038225"/>
            <a:ext cx="9144000" cy="3720703"/>
          </a:xfrm>
          <a:prstGeom prst="rect">
            <a:avLst/>
          </a:prstGeom>
          <a:noFill/>
          <a:ln>
            <a:noFill/>
          </a:ln>
        </p:spPr>
      </p:pic>
      <p:sp>
        <p:nvSpPr>
          <p:cNvPr id="408" name="Google Shape;408;p48"/>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orbel"/>
              <a:buNone/>
            </a:pPr>
            <a:r>
              <a:rPr lang="en" sz="2100"/>
              <a:t>Innhold</a:t>
            </a:r>
            <a:endParaRPr sz="2100"/>
          </a:p>
        </p:txBody>
      </p:sp>
      <p:sp>
        <p:nvSpPr>
          <p:cNvPr id="409" name="Google Shape;409;p48"/>
          <p:cNvSpPr/>
          <p:nvPr/>
        </p:nvSpPr>
        <p:spPr>
          <a:xfrm>
            <a:off x="2617956" y="1590220"/>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Resultater</a:t>
            </a:r>
            <a:endParaRPr b="1" i="0" sz="1800" u="none" cap="none" strike="noStrike">
              <a:solidFill>
                <a:srgbClr val="FFFFFF"/>
              </a:solidFill>
              <a:latin typeface="Corbel"/>
              <a:ea typeface="Corbel"/>
              <a:cs typeface="Corbel"/>
              <a:sym typeface="Corbel"/>
            </a:endParaRPr>
          </a:p>
        </p:txBody>
      </p:sp>
      <p:sp>
        <p:nvSpPr>
          <p:cNvPr id="410" name="Google Shape;410;p48"/>
          <p:cNvSpPr/>
          <p:nvPr/>
        </p:nvSpPr>
        <p:spPr>
          <a:xfrm>
            <a:off x="6780540" y="1590215"/>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Appendiks</a:t>
            </a:r>
            <a:endParaRPr b="1" i="0" sz="1800" u="none" cap="none" strike="noStrike">
              <a:solidFill>
                <a:srgbClr val="FFFFFF"/>
              </a:solidFill>
              <a:latin typeface="Corbel"/>
              <a:ea typeface="Corbel"/>
              <a:cs typeface="Corbel"/>
              <a:sym typeface="Corbel"/>
            </a:endParaRPr>
          </a:p>
        </p:txBody>
      </p:sp>
      <p:sp>
        <p:nvSpPr>
          <p:cNvPr id="411" name="Google Shape;411;p48"/>
          <p:cNvSpPr/>
          <p:nvPr/>
        </p:nvSpPr>
        <p:spPr>
          <a:xfrm>
            <a:off x="464989" y="1612936"/>
            <a:ext cx="1895700" cy="2444700"/>
          </a:xfrm>
          <a:prstGeom prst="rect">
            <a:avLst/>
          </a:prstGeom>
          <a:solidFill>
            <a:srgbClr val="EFF9FB">
              <a:alpha val="35290"/>
            </a:srgb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Innledning</a:t>
            </a:r>
            <a:endParaRPr b="1" i="0" sz="1800" u="none" cap="none" strike="noStrike">
              <a:solidFill>
                <a:srgbClr val="FFFFFF"/>
              </a:solidFill>
              <a:latin typeface="Corbel"/>
              <a:ea typeface="Corbel"/>
              <a:cs typeface="Corbel"/>
              <a:sym typeface="Corbel"/>
            </a:endParaRPr>
          </a:p>
        </p:txBody>
      </p:sp>
      <p:sp>
        <p:nvSpPr>
          <p:cNvPr id="412" name="Google Shape;412;p48"/>
          <p:cNvSpPr/>
          <p:nvPr/>
        </p:nvSpPr>
        <p:spPr>
          <a:xfrm>
            <a:off x="1244012"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1</a:t>
            </a:r>
            <a:endParaRPr b="0" i="0" sz="1400" u="none" cap="none" strike="noStrike">
              <a:solidFill>
                <a:schemeClr val="dk1"/>
              </a:solidFill>
              <a:latin typeface="Corbel"/>
              <a:ea typeface="Corbel"/>
              <a:cs typeface="Corbel"/>
              <a:sym typeface="Corbel"/>
            </a:endParaRPr>
          </a:p>
        </p:txBody>
      </p:sp>
      <p:sp>
        <p:nvSpPr>
          <p:cNvPr id="413" name="Google Shape;413;p48"/>
          <p:cNvSpPr/>
          <p:nvPr/>
        </p:nvSpPr>
        <p:spPr>
          <a:xfrm>
            <a:off x="5454379"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3</a:t>
            </a:r>
            <a:endParaRPr b="0" i="0" sz="1400" u="none" cap="none" strike="noStrike">
              <a:solidFill>
                <a:schemeClr val="dk1"/>
              </a:solidFill>
              <a:latin typeface="Corbel"/>
              <a:ea typeface="Corbel"/>
              <a:cs typeface="Corbel"/>
              <a:sym typeface="Corbel"/>
            </a:endParaRPr>
          </a:p>
        </p:txBody>
      </p:sp>
      <p:sp>
        <p:nvSpPr>
          <p:cNvPr id="414" name="Google Shape;414;p48"/>
          <p:cNvSpPr/>
          <p:nvPr/>
        </p:nvSpPr>
        <p:spPr>
          <a:xfrm>
            <a:off x="7559563"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4</a:t>
            </a:r>
            <a:endParaRPr b="0" i="0" sz="1400" u="none" cap="none" strike="noStrike">
              <a:solidFill>
                <a:schemeClr val="dk1"/>
              </a:solidFill>
              <a:latin typeface="Corbel"/>
              <a:ea typeface="Corbel"/>
              <a:cs typeface="Corbel"/>
              <a:sym typeface="Corbel"/>
            </a:endParaRPr>
          </a:p>
        </p:txBody>
      </p:sp>
      <p:sp>
        <p:nvSpPr>
          <p:cNvPr id="415" name="Google Shape;415;p48"/>
          <p:cNvSpPr/>
          <p:nvPr/>
        </p:nvSpPr>
        <p:spPr>
          <a:xfrm>
            <a:off x="4699260" y="1590224"/>
            <a:ext cx="1895700" cy="2444700"/>
          </a:xfrm>
          <a:prstGeom prst="rect">
            <a:avLst/>
          </a:prstGeom>
          <a:solidFill>
            <a:srgbClr val="EFF9FB">
              <a:alpha val="65100"/>
            </a:srgb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rtl="0" algn="ctr">
              <a:spcBef>
                <a:spcPts val="0"/>
              </a:spcBef>
              <a:spcAft>
                <a:spcPts val="0"/>
              </a:spcAft>
              <a:buClr>
                <a:schemeClr val="accent1"/>
              </a:buClr>
              <a:buSzPts val="1800"/>
              <a:buFont typeface="Corbel"/>
              <a:buNone/>
            </a:pPr>
            <a:r>
              <a:rPr b="1" lang="en" sz="1800">
                <a:solidFill>
                  <a:schemeClr val="accent1"/>
                </a:solidFill>
                <a:latin typeface="Corbel"/>
                <a:ea typeface="Corbel"/>
                <a:cs typeface="Corbel"/>
                <a:sym typeface="Corbel"/>
              </a:rPr>
              <a:t>Forslag til vei videre</a:t>
            </a:r>
            <a:endParaRPr b="1" i="0" sz="1800" u="none" cap="none" strike="noStrike">
              <a:solidFill>
                <a:schemeClr val="accent1"/>
              </a:solidFill>
              <a:latin typeface="Corbel"/>
              <a:ea typeface="Corbel"/>
              <a:cs typeface="Corbel"/>
              <a:sym typeface="Corbel"/>
            </a:endParaRPr>
          </a:p>
        </p:txBody>
      </p:sp>
      <p:sp>
        <p:nvSpPr>
          <p:cNvPr id="416" name="Google Shape;416;p48"/>
          <p:cNvSpPr/>
          <p:nvPr/>
        </p:nvSpPr>
        <p:spPr>
          <a:xfrm>
            <a:off x="5454383" y="1847850"/>
            <a:ext cx="337500" cy="338100"/>
          </a:xfrm>
          <a:prstGeom prst="ellipse">
            <a:avLst/>
          </a:prstGeom>
          <a:solidFill>
            <a:schemeClr val="accent1"/>
          </a:solid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1400"/>
              <a:buFont typeface="Arial"/>
              <a:buNone/>
            </a:pPr>
            <a:r>
              <a:rPr b="1" lang="en">
                <a:solidFill>
                  <a:srgbClr val="FFFFFF"/>
                </a:solidFill>
              </a:rPr>
              <a:t>3</a:t>
            </a:r>
            <a:endParaRPr b="1" i="0" sz="1900" u="none" cap="none" strike="noStrike">
              <a:solidFill>
                <a:srgbClr val="FFFFFF"/>
              </a:solidFill>
              <a:latin typeface="Corbel"/>
              <a:ea typeface="Corbel"/>
              <a:cs typeface="Corbel"/>
              <a:sym typeface="Corbel"/>
            </a:endParaRPr>
          </a:p>
        </p:txBody>
      </p:sp>
      <p:sp>
        <p:nvSpPr>
          <p:cNvPr id="417" name="Google Shape;417;p48"/>
          <p:cNvSpPr/>
          <p:nvPr/>
        </p:nvSpPr>
        <p:spPr>
          <a:xfrm>
            <a:off x="3349187"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lang="en">
                <a:solidFill>
                  <a:srgbClr val="FFFFFF"/>
                </a:solidFill>
              </a:rPr>
              <a:t>2</a:t>
            </a:r>
            <a:endParaRPr b="0" i="0" sz="1400" u="none" cap="none" strike="noStrike">
              <a:solidFill>
                <a:schemeClr val="dk1"/>
              </a:solidFill>
              <a:latin typeface="Corbel"/>
              <a:ea typeface="Corbel"/>
              <a:cs typeface="Corbel"/>
              <a:sym typeface="Corbel"/>
            </a:endParaRPr>
          </a:p>
        </p:txBody>
      </p:sp>
      <p:pic>
        <p:nvPicPr>
          <p:cNvPr id="418" name="Google Shape;418;p48"/>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419" name="Google Shape;419;p48"/>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9"/>
          <p:cNvSpPr/>
          <p:nvPr/>
        </p:nvSpPr>
        <p:spPr>
          <a:xfrm>
            <a:off x="5454379"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t/>
            </a:r>
            <a:endParaRPr b="0" i="0" sz="1400" u="none" cap="none" strike="noStrike">
              <a:solidFill>
                <a:schemeClr val="dk1"/>
              </a:solidFill>
              <a:latin typeface="Corbel"/>
              <a:ea typeface="Corbel"/>
              <a:cs typeface="Corbel"/>
              <a:sym typeface="Corbel"/>
            </a:endParaRPr>
          </a:p>
        </p:txBody>
      </p:sp>
      <p:sp>
        <p:nvSpPr>
          <p:cNvPr id="426" name="Google Shape;426;p49"/>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Corbel"/>
              <a:buNone/>
            </a:pPr>
            <a:r>
              <a:rPr lang="en" sz="2100"/>
              <a:t>Eksempel på potensielle</a:t>
            </a:r>
            <a:r>
              <a:rPr lang="en" sz="2100"/>
              <a:t> forbedringsområder</a:t>
            </a:r>
            <a:endParaRPr sz="2100"/>
          </a:p>
        </p:txBody>
      </p:sp>
      <p:sp>
        <p:nvSpPr>
          <p:cNvPr id="427" name="Google Shape;427;p49"/>
          <p:cNvSpPr txBox="1"/>
          <p:nvPr>
            <p:ph idx="1" type="body"/>
          </p:nvPr>
        </p:nvSpPr>
        <p:spPr>
          <a:xfrm>
            <a:off x="311700" y="1204225"/>
            <a:ext cx="8520600" cy="3629100"/>
          </a:xfrm>
          <a:prstGeom prst="rect">
            <a:avLst/>
          </a:prstGeom>
          <a:solidFill>
            <a:srgbClr val="FFFFFF"/>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1300">
                <a:solidFill>
                  <a:srgbClr val="000000"/>
                </a:solidFill>
                <a:latin typeface="Arial"/>
                <a:ea typeface="Arial"/>
                <a:cs typeface="Arial"/>
                <a:sym typeface="Arial"/>
              </a:rPr>
              <a:t>Det er identifisert flere forbedringsområder knyttet til modellene som er utviklet - noe som kan bidra til å vesentlig forbedre prediksjonsevnen til modellene. Dette inkluderer blant annet: </a:t>
            </a:r>
            <a:endParaRPr b="1" sz="1300">
              <a:solidFill>
                <a:srgbClr val="000000"/>
              </a:solidFill>
              <a:latin typeface="Arial"/>
              <a:ea typeface="Arial"/>
              <a:cs typeface="Arial"/>
              <a:sym typeface="Arial"/>
            </a:endParaRPr>
          </a:p>
          <a:p>
            <a:pPr indent="-304800" lvl="0" marL="457200" rtl="0" algn="l">
              <a:lnSpc>
                <a:spcPct val="115000"/>
              </a:lnSpc>
              <a:spcBef>
                <a:spcPts val="800"/>
              </a:spcBef>
              <a:spcAft>
                <a:spcPts val="0"/>
              </a:spcAft>
              <a:buClr>
                <a:srgbClr val="000000"/>
              </a:buClr>
              <a:buSzPts val="1200"/>
              <a:buChar char="●"/>
            </a:pPr>
            <a:r>
              <a:rPr lang="en" sz="1200">
                <a:solidFill>
                  <a:srgbClr val="000000"/>
                </a:solidFill>
                <a:latin typeface="Arial"/>
                <a:ea typeface="Arial"/>
                <a:cs typeface="Arial"/>
                <a:sym typeface="Arial"/>
              </a:rPr>
              <a:t>Anvende flere observasjoner for Eide sine produksjonslokasjoner - </a:t>
            </a:r>
            <a:endParaRPr sz="1200">
              <a:solidFill>
                <a:srgbClr val="000000"/>
              </a:solidFill>
              <a:latin typeface="Arial"/>
              <a:ea typeface="Arial"/>
              <a:cs typeface="Arial"/>
              <a:sym typeface="Arial"/>
            </a:endParaRPr>
          </a:p>
          <a:p>
            <a:pPr indent="-304800" lvl="1" marL="1828800" rtl="0" algn="l">
              <a:lnSpc>
                <a:spcPct val="100000"/>
              </a:lnSpc>
              <a:spcBef>
                <a:spcPts val="400"/>
              </a:spcBef>
              <a:spcAft>
                <a:spcPts val="0"/>
              </a:spcAft>
              <a:buClr>
                <a:srgbClr val="000000"/>
              </a:buClr>
              <a:buSzPts val="1200"/>
              <a:buChar char="○"/>
            </a:pPr>
            <a:r>
              <a:rPr lang="en" sz="1200">
                <a:solidFill>
                  <a:srgbClr val="000000"/>
                </a:solidFill>
                <a:latin typeface="Arial"/>
                <a:ea typeface="Arial"/>
                <a:cs typeface="Arial"/>
                <a:sym typeface="Arial"/>
              </a:rPr>
              <a:t>Ulike dybder </a:t>
            </a:r>
            <a:endParaRPr sz="1200">
              <a:solidFill>
                <a:srgbClr val="000000"/>
              </a:solidFill>
              <a:latin typeface="Arial"/>
              <a:ea typeface="Arial"/>
              <a:cs typeface="Arial"/>
              <a:sym typeface="Arial"/>
            </a:endParaRPr>
          </a:p>
          <a:p>
            <a:pPr indent="-304800" lvl="1" marL="1828800" rtl="0" algn="l">
              <a:lnSpc>
                <a:spcPct val="100000"/>
              </a:lnSpc>
              <a:spcBef>
                <a:spcPts val="0"/>
              </a:spcBef>
              <a:spcAft>
                <a:spcPts val="0"/>
              </a:spcAft>
              <a:buClr>
                <a:srgbClr val="000000"/>
              </a:buClr>
              <a:buSzPts val="1200"/>
              <a:buChar char="○"/>
            </a:pPr>
            <a:r>
              <a:rPr lang="en" sz="1200">
                <a:solidFill>
                  <a:srgbClr val="000000"/>
                </a:solidFill>
                <a:latin typeface="Arial"/>
                <a:ea typeface="Arial"/>
                <a:cs typeface="Arial"/>
                <a:sym typeface="Arial"/>
              </a:rPr>
              <a:t>Andre målepunkt på lokasjon </a:t>
            </a:r>
            <a:endParaRPr sz="1200">
              <a:solidFill>
                <a:srgbClr val="000000"/>
              </a:solidFill>
              <a:latin typeface="Arial"/>
              <a:ea typeface="Arial"/>
              <a:cs typeface="Arial"/>
              <a:sym typeface="Arial"/>
            </a:endParaRPr>
          </a:p>
          <a:p>
            <a:pPr indent="-304800" lvl="1" marL="1828800" rtl="0" algn="l">
              <a:lnSpc>
                <a:spcPct val="100000"/>
              </a:lnSpc>
              <a:spcBef>
                <a:spcPts val="0"/>
              </a:spcBef>
              <a:spcAft>
                <a:spcPts val="0"/>
              </a:spcAft>
              <a:buClr>
                <a:srgbClr val="000000"/>
              </a:buClr>
              <a:buSzPts val="1200"/>
              <a:buChar char="○"/>
            </a:pPr>
            <a:r>
              <a:rPr lang="en" sz="1200">
                <a:solidFill>
                  <a:srgbClr val="000000"/>
                </a:solidFill>
                <a:latin typeface="Arial"/>
                <a:ea typeface="Arial"/>
                <a:cs typeface="Arial"/>
                <a:sym typeface="Arial"/>
              </a:rPr>
              <a:t>Større granularitet i data siste 3-4 år (sensordata)</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latin typeface="Arial"/>
                <a:ea typeface="Arial"/>
                <a:cs typeface="Arial"/>
                <a:sym typeface="Arial"/>
              </a:rPr>
              <a:t>Anvende nye datakilder som kan forbedre prediksjonsevne og muligens bedre forklare avvik i data. Dette kan inkludere data for saltholdighet, snømengde i fjellet etc.</a:t>
            </a:r>
            <a:endParaRPr sz="1200">
              <a:solidFill>
                <a:srgbClr val="000000"/>
              </a:solidFill>
              <a:latin typeface="Arial"/>
              <a:ea typeface="Arial"/>
              <a:cs typeface="Arial"/>
              <a:sym typeface="Arial"/>
            </a:endParaRPr>
          </a:p>
          <a:p>
            <a:pPr indent="-304800" lvl="0" marL="457200" rtl="0" algn="l">
              <a:lnSpc>
                <a:spcPct val="115000"/>
              </a:lnSpc>
              <a:spcBef>
                <a:spcPts val="400"/>
              </a:spcBef>
              <a:spcAft>
                <a:spcPts val="0"/>
              </a:spcAft>
              <a:buClr>
                <a:srgbClr val="000000"/>
              </a:buClr>
              <a:buSzPts val="1200"/>
              <a:buChar char="●"/>
            </a:pPr>
            <a:r>
              <a:rPr lang="en" sz="1200">
                <a:solidFill>
                  <a:srgbClr val="000000"/>
                </a:solidFill>
                <a:latin typeface="Arial"/>
                <a:ea typeface="Arial"/>
                <a:cs typeface="Arial"/>
                <a:sym typeface="Arial"/>
              </a:rPr>
              <a:t>Supplere med proxy-data for perioder hvor data mangler (primært i 2013 og 2015)</a:t>
            </a:r>
            <a:endParaRPr sz="1200">
              <a:solidFill>
                <a:srgbClr val="000000"/>
              </a:solidFill>
              <a:latin typeface="Arial"/>
              <a:ea typeface="Arial"/>
              <a:cs typeface="Arial"/>
              <a:sym typeface="Arial"/>
            </a:endParaRPr>
          </a:p>
          <a:p>
            <a:pPr indent="-304800" lvl="0" marL="457200" rtl="0" algn="l">
              <a:lnSpc>
                <a:spcPct val="115000"/>
              </a:lnSpc>
              <a:spcBef>
                <a:spcPts val="400"/>
              </a:spcBef>
              <a:spcAft>
                <a:spcPts val="0"/>
              </a:spcAft>
              <a:buClr>
                <a:srgbClr val="000000"/>
              </a:buClr>
              <a:buSzPts val="1200"/>
              <a:buChar char="●"/>
            </a:pPr>
            <a:r>
              <a:rPr lang="en" sz="1200">
                <a:solidFill>
                  <a:srgbClr val="000000"/>
                </a:solidFill>
                <a:latin typeface="Arial"/>
                <a:ea typeface="Arial"/>
                <a:cs typeface="Arial"/>
                <a:sym typeface="Arial"/>
              </a:rPr>
              <a:t>Generelt blir varslene fra modellene bedre jo flere fysiske modeller vi bruker. Det så vi også da vi gikk fra å bruke kun én modell til å bruke tre modeller. I evt. videre arbeid vil vi bruke opptil 7-8 modeller.</a:t>
            </a:r>
            <a:endParaRPr sz="1200">
              <a:solidFill>
                <a:srgbClr val="000000"/>
              </a:solidFill>
              <a:latin typeface="Arial"/>
              <a:ea typeface="Arial"/>
              <a:cs typeface="Arial"/>
              <a:sym typeface="Arial"/>
            </a:endParaRPr>
          </a:p>
          <a:p>
            <a:pPr indent="-304800" lvl="0" marL="457200" rtl="0" algn="l">
              <a:lnSpc>
                <a:spcPct val="115000"/>
              </a:lnSpc>
              <a:spcBef>
                <a:spcPts val="400"/>
              </a:spcBef>
              <a:spcAft>
                <a:spcPts val="0"/>
              </a:spcAft>
              <a:buClr>
                <a:srgbClr val="000000"/>
              </a:buClr>
              <a:buSzPts val="1200"/>
              <a:buFont typeface="Arial"/>
              <a:buChar char="●"/>
            </a:pPr>
            <a:r>
              <a:rPr lang="en" sz="1200">
                <a:solidFill>
                  <a:srgbClr val="000000"/>
                </a:solidFill>
                <a:latin typeface="Arial"/>
                <a:ea typeface="Arial"/>
                <a:cs typeface="Arial"/>
                <a:sym typeface="Arial"/>
              </a:rPr>
              <a:t>Det kan også være hensiktsmessig å varsle sannsynlighet i stedet for temperatur i grader.</a:t>
            </a:r>
            <a:endParaRPr sz="1200">
              <a:solidFill>
                <a:srgbClr val="000000"/>
              </a:solidFill>
              <a:latin typeface="Arial"/>
              <a:ea typeface="Arial"/>
              <a:cs typeface="Arial"/>
              <a:sym typeface="Arial"/>
            </a:endParaRPr>
          </a:p>
          <a:p>
            <a:pPr indent="0" lvl="0" marL="0" rtl="0" algn="l">
              <a:lnSpc>
                <a:spcPct val="115000"/>
              </a:lnSpc>
              <a:spcBef>
                <a:spcPts val="800"/>
              </a:spcBef>
              <a:spcAft>
                <a:spcPts val="0"/>
              </a:spcAft>
              <a:buNone/>
            </a:pPr>
            <a:r>
              <a:t/>
            </a:r>
            <a:endParaRPr i="1" sz="1200">
              <a:solidFill>
                <a:srgbClr val="000000"/>
              </a:solidFill>
              <a:latin typeface="Arial"/>
              <a:ea typeface="Arial"/>
              <a:cs typeface="Arial"/>
              <a:sym typeface="Arial"/>
            </a:endParaRPr>
          </a:p>
          <a:p>
            <a:pPr indent="0" lvl="0" marL="0" rtl="0" algn="l">
              <a:lnSpc>
                <a:spcPct val="115000"/>
              </a:lnSpc>
              <a:spcBef>
                <a:spcPts val="800"/>
              </a:spcBef>
              <a:spcAft>
                <a:spcPts val="0"/>
              </a:spcAft>
              <a:buNone/>
            </a:pPr>
            <a:r>
              <a:rPr i="1" lang="en" sz="1200">
                <a:solidFill>
                  <a:srgbClr val="000000"/>
                </a:solidFill>
                <a:latin typeface="Arial"/>
                <a:ea typeface="Arial"/>
                <a:cs typeface="Arial"/>
                <a:sym typeface="Arial"/>
              </a:rPr>
              <a:t>Over tid vil Eide akkumulere mer data som vil bidra til kontinuerlig tilfang av nye datapunkt. Dette er viktig ettersom dagens modeller er utviklet på et svært begrenset datagrunnlag.</a:t>
            </a:r>
            <a:endParaRPr i="1" sz="1200">
              <a:solidFill>
                <a:srgbClr val="000000"/>
              </a:solidFill>
            </a:endParaRPr>
          </a:p>
        </p:txBody>
      </p:sp>
      <p:pic>
        <p:nvPicPr>
          <p:cNvPr id="428" name="Google Shape;428;p49"/>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429" name="Google Shape;429;p49"/>
          <p:cNvPicPr preferRelativeResize="0"/>
          <p:nvPr/>
        </p:nvPicPr>
        <p:blipFill>
          <a:blip r:embed="rId5">
            <a:alphaModFix/>
          </a:blip>
          <a:stretch>
            <a:fillRect/>
          </a:stretch>
        </p:blipFill>
        <p:spPr>
          <a:xfrm>
            <a:off x="4572000" y="4833225"/>
            <a:ext cx="4523251" cy="287575"/>
          </a:xfrm>
          <a:prstGeom prst="rect">
            <a:avLst/>
          </a:prstGeom>
          <a:noFill/>
          <a:ln>
            <a:noFill/>
          </a:ln>
        </p:spPr>
      </p:pic>
      <p:pic>
        <p:nvPicPr>
          <p:cNvPr id="430" name="Google Shape;430;p49"/>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F9FB"/>
        </a:solidFill>
      </p:bgPr>
    </p:bg>
    <p:spTree>
      <p:nvGrpSpPr>
        <p:cNvPr id="434" name="Shape 434"/>
        <p:cNvGrpSpPr/>
        <p:nvPr/>
      </p:nvGrpSpPr>
      <p:grpSpPr>
        <a:xfrm>
          <a:off x="0" y="0"/>
          <a:ext cx="0" cy="0"/>
          <a:chOff x="0" y="0"/>
          <a:chExt cx="0" cy="0"/>
        </a:xfrm>
      </p:grpSpPr>
      <p:sp>
        <p:nvSpPr>
          <p:cNvPr id="435" name="Google Shape;435;p50"/>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10069F"/>
              </a:buClr>
              <a:buSzPts val="2100"/>
              <a:buFont typeface="Corbel"/>
              <a:buNone/>
            </a:pPr>
            <a:r>
              <a:rPr b="1" lang="en" sz="2100">
                <a:solidFill>
                  <a:srgbClr val="10069F"/>
                </a:solidFill>
                <a:latin typeface="Corbel"/>
                <a:ea typeface="Corbel"/>
                <a:cs typeface="Corbel"/>
                <a:sym typeface="Corbel"/>
              </a:rPr>
              <a:t>Veien videre - overordnet nivå </a:t>
            </a:r>
            <a:endParaRPr sz="2100"/>
          </a:p>
        </p:txBody>
      </p:sp>
      <p:pic>
        <p:nvPicPr>
          <p:cNvPr id="436" name="Google Shape;436;p50"/>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437" name="Google Shape;437;p50"/>
          <p:cNvPicPr preferRelativeResize="0"/>
          <p:nvPr/>
        </p:nvPicPr>
        <p:blipFill>
          <a:blip r:embed="rId5">
            <a:alphaModFix/>
          </a:blip>
          <a:stretch>
            <a:fillRect/>
          </a:stretch>
        </p:blipFill>
        <p:spPr>
          <a:xfrm>
            <a:off x="4572000" y="4833225"/>
            <a:ext cx="4523251" cy="287575"/>
          </a:xfrm>
          <a:prstGeom prst="rect">
            <a:avLst/>
          </a:prstGeom>
          <a:noFill/>
          <a:ln>
            <a:noFill/>
          </a:ln>
        </p:spPr>
      </p:pic>
      <p:pic>
        <p:nvPicPr>
          <p:cNvPr id="438" name="Google Shape;438;p50"/>
          <p:cNvPicPr preferRelativeResize="0"/>
          <p:nvPr/>
        </p:nvPicPr>
        <p:blipFill>
          <a:blip r:embed="rId6">
            <a:alphaModFix/>
          </a:blip>
          <a:stretch>
            <a:fillRect/>
          </a:stretch>
        </p:blipFill>
        <p:spPr>
          <a:xfrm>
            <a:off x="4504575" y="1267836"/>
            <a:ext cx="4184100" cy="3073825"/>
          </a:xfrm>
          <a:prstGeom prst="rect">
            <a:avLst/>
          </a:prstGeom>
          <a:noFill/>
          <a:ln>
            <a:noFill/>
          </a:ln>
        </p:spPr>
      </p:pic>
      <p:sp>
        <p:nvSpPr>
          <p:cNvPr id="439" name="Google Shape;439;p50"/>
          <p:cNvSpPr/>
          <p:nvPr/>
        </p:nvSpPr>
        <p:spPr>
          <a:xfrm>
            <a:off x="428775" y="1267825"/>
            <a:ext cx="3811800" cy="3073800"/>
          </a:xfrm>
          <a:prstGeom prst="rect">
            <a:avLst/>
          </a:prstGeom>
          <a:solidFill>
            <a:srgbClr val="060D4F"/>
          </a:solidFill>
          <a:ln>
            <a:noFill/>
          </a:ln>
        </p:spPr>
        <p:txBody>
          <a:bodyPr anchorCtr="0" anchor="ctr" bIns="45700" lIns="91425" spcFirstLastPara="1" rIns="91425" wrap="square" tIns="45700">
            <a:noAutofit/>
          </a:bodyPr>
          <a:lstStyle/>
          <a:p>
            <a:pPr indent="-311150" lvl="0" marL="457200" marR="0" rtl="0" algn="l">
              <a:lnSpc>
                <a:spcPct val="100000"/>
              </a:lnSpc>
              <a:spcBef>
                <a:spcPts val="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Kort fase etter sommeren med ytterligere forbedringer for å plukke ned lavthengende frukter, tentativt august til feks oktober</a:t>
            </a:r>
            <a:endParaRPr sz="1300">
              <a:solidFill>
                <a:srgbClr val="FFFFFF"/>
              </a:solidFill>
              <a:latin typeface="Corbel"/>
              <a:ea typeface="Corbel"/>
              <a:cs typeface="Corbel"/>
              <a:sym typeface="Corbel"/>
            </a:endParaRPr>
          </a:p>
          <a:p>
            <a:pPr indent="-311150" lvl="0" marL="457200" marR="0" rtl="0" algn="l">
              <a:lnSpc>
                <a:spcPct val="100000"/>
              </a:lnSpc>
              <a:spcBef>
                <a:spcPts val="80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Startfase med varsler 15. oktober, 15. november og 15. desember, så evaluering i februar 2021</a:t>
            </a:r>
            <a:endParaRPr sz="1300">
              <a:solidFill>
                <a:srgbClr val="FFFFFF"/>
              </a:solidFill>
              <a:latin typeface="Corbel"/>
              <a:ea typeface="Corbel"/>
              <a:cs typeface="Corbel"/>
              <a:sym typeface="Corbel"/>
            </a:endParaRPr>
          </a:p>
          <a:p>
            <a:pPr indent="-311150" lvl="0" marL="457200" marR="0" rtl="0" algn="l">
              <a:lnSpc>
                <a:spcPct val="100000"/>
              </a:lnSpc>
              <a:spcBef>
                <a:spcPts val="800"/>
              </a:spcBef>
              <a:spcAft>
                <a:spcPts val="800"/>
              </a:spcAft>
              <a:buClr>
                <a:srgbClr val="FFFFFF"/>
              </a:buClr>
              <a:buSzPts val="1300"/>
              <a:buFont typeface="Corbel"/>
              <a:buChar char="●"/>
            </a:pPr>
            <a:r>
              <a:rPr lang="en" sz="1300">
                <a:solidFill>
                  <a:srgbClr val="FFFFFF"/>
                </a:solidFill>
                <a:latin typeface="Corbel"/>
                <a:ea typeface="Corbel"/>
                <a:cs typeface="Corbel"/>
                <a:sym typeface="Corbel"/>
              </a:rPr>
              <a:t>Mulig deltakelse i SFI-en Climate Futures</a:t>
            </a:r>
            <a:endParaRPr sz="1300">
              <a:solidFill>
                <a:srgbClr val="FFFFFF"/>
              </a:solidFill>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33"/>
          <p:cNvPicPr preferRelativeResize="0"/>
          <p:nvPr/>
        </p:nvPicPr>
        <p:blipFill rotWithShape="1">
          <a:blip r:embed="rId3">
            <a:alphaModFix/>
          </a:blip>
          <a:srcRect b="0" l="0" r="0" t="0"/>
          <a:stretch/>
        </p:blipFill>
        <p:spPr>
          <a:xfrm>
            <a:off x="1191" y="1191"/>
            <a:ext cx="1190" cy="1190"/>
          </a:xfrm>
          <a:prstGeom prst="rect">
            <a:avLst/>
          </a:prstGeom>
          <a:noFill/>
          <a:ln>
            <a:noFill/>
          </a:ln>
        </p:spPr>
      </p:pic>
      <p:pic>
        <p:nvPicPr>
          <p:cNvPr descr="body of water under sky" id="169" name="Google Shape;169;p33"/>
          <p:cNvPicPr preferRelativeResize="0"/>
          <p:nvPr/>
        </p:nvPicPr>
        <p:blipFill rotWithShape="1">
          <a:blip r:embed="rId4">
            <a:alphaModFix/>
          </a:blip>
          <a:srcRect b="0" l="0" r="0" t="3753"/>
          <a:stretch/>
        </p:blipFill>
        <p:spPr>
          <a:xfrm>
            <a:off x="0" y="1038225"/>
            <a:ext cx="9144000" cy="3720703"/>
          </a:xfrm>
          <a:prstGeom prst="rect">
            <a:avLst/>
          </a:prstGeom>
          <a:noFill/>
          <a:ln>
            <a:noFill/>
          </a:ln>
        </p:spPr>
      </p:pic>
      <p:sp>
        <p:nvSpPr>
          <p:cNvPr id="170" name="Google Shape;170;p33"/>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orbel"/>
              <a:buNone/>
            </a:pPr>
            <a:r>
              <a:rPr lang="en" sz="2100"/>
              <a:t>Innhold</a:t>
            </a:r>
            <a:endParaRPr sz="2100"/>
          </a:p>
        </p:txBody>
      </p:sp>
      <p:sp>
        <p:nvSpPr>
          <p:cNvPr id="171" name="Google Shape;171;p33"/>
          <p:cNvSpPr/>
          <p:nvPr/>
        </p:nvSpPr>
        <p:spPr>
          <a:xfrm>
            <a:off x="2570173" y="1590224"/>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accent1"/>
              </a:buClr>
              <a:buSzPts val="1800"/>
              <a:buFont typeface="Corbel"/>
              <a:buNone/>
            </a:pPr>
            <a:r>
              <a:rPr b="1" lang="en" sz="1800">
                <a:solidFill>
                  <a:schemeClr val="accent1"/>
                </a:solidFill>
                <a:latin typeface="Corbel"/>
                <a:ea typeface="Corbel"/>
                <a:cs typeface="Corbel"/>
                <a:sym typeface="Corbel"/>
              </a:rPr>
              <a:t>Resultater</a:t>
            </a:r>
            <a:endParaRPr b="1" i="0" sz="1800" u="none" cap="none" strike="noStrike">
              <a:solidFill>
                <a:schemeClr val="accent1"/>
              </a:solidFill>
              <a:latin typeface="Corbel"/>
              <a:ea typeface="Corbel"/>
              <a:cs typeface="Corbel"/>
              <a:sym typeface="Corbel"/>
            </a:endParaRPr>
          </a:p>
        </p:txBody>
      </p:sp>
      <p:sp>
        <p:nvSpPr>
          <p:cNvPr id="172" name="Google Shape;172;p33"/>
          <p:cNvSpPr/>
          <p:nvPr/>
        </p:nvSpPr>
        <p:spPr>
          <a:xfrm>
            <a:off x="4675356" y="1590220"/>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accent1"/>
              </a:buClr>
              <a:buSzPts val="1800"/>
              <a:buFont typeface="Corbel"/>
              <a:buNone/>
            </a:pPr>
            <a:r>
              <a:rPr b="1" lang="en" sz="1800">
                <a:solidFill>
                  <a:schemeClr val="accent1"/>
                </a:solidFill>
                <a:latin typeface="Corbel"/>
                <a:ea typeface="Corbel"/>
                <a:cs typeface="Corbel"/>
                <a:sym typeface="Corbel"/>
              </a:rPr>
              <a:t>Muligheter og potensiell vei videre</a:t>
            </a:r>
            <a:endParaRPr b="0" i="0" sz="1400" u="none" cap="none" strike="noStrike">
              <a:solidFill>
                <a:schemeClr val="dk1"/>
              </a:solidFill>
              <a:latin typeface="Corbel"/>
              <a:ea typeface="Corbel"/>
              <a:cs typeface="Corbel"/>
              <a:sym typeface="Corbel"/>
            </a:endParaRPr>
          </a:p>
          <a:p>
            <a:pPr indent="0" lvl="0" marL="0" marR="0" rtl="0" algn="ctr">
              <a:spcBef>
                <a:spcPts val="0"/>
              </a:spcBef>
              <a:spcAft>
                <a:spcPts val="0"/>
              </a:spcAft>
              <a:buClr>
                <a:schemeClr val="accent1"/>
              </a:buClr>
              <a:buSzPts val="1800"/>
              <a:buFont typeface="Corbel"/>
              <a:buNone/>
            </a:pPr>
            <a:r>
              <a:t/>
            </a:r>
            <a:endParaRPr b="1" i="0" sz="1800" u="none" cap="none" strike="noStrike">
              <a:solidFill>
                <a:schemeClr val="accent1"/>
              </a:solidFill>
              <a:latin typeface="Corbel"/>
              <a:ea typeface="Corbel"/>
              <a:cs typeface="Corbel"/>
              <a:sym typeface="Corbel"/>
            </a:endParaRPr>
          </a:p>
        </p:txBody>
      </p:sp>
      <p:sp>
        <p:nvSpPr>
          <p:cNvPr id="173" name="Google Shape;173;p33"/>
          <p:cNvSpPr/>
          <p:nvPr/>
        </p:nvSpPr>
        <p:spPr>
          <a:xfrm>
            <a:off x="6780540" y="1590215"/>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accent1"/>
              </a:buClr>
              <a:buSzPts val="1800"/>
              <a:buFont typeface="Corbel"/>
              <a:buNone/>
            </a:pPr>
            <a:r>
              <a:rPr b="1" lang="en" sz="1800">
                <a:solidFill>
                  <a:schemeClr val="accent1"/>
                </a:solidFill>
                <a:latin typeface="Corbel"/>
                <a:ea typeface="Corbel"/>
                <a:cs typeface="Corbel"/>
                <a:sym typeface="Corbel"/>
              </a:rPr>
              <a:t>Appendiks</a:t>
            </a:r>
            <a:endParaRPr b="1" i="0" sz="1800" u="none" cap="none" strike="noStrike">
              <a:solidFill>
                <a:schemeClr val="accent1"/>
              </a:solidFill>
              <a:latin typeface="Corbel"/>
              <a:ea typeface="Corbel"/>
              <a:cs typeface="Corbel"/>
              <a:sym typeface="Corbel"/>
            </a:endParaRPr>
          </a:p>
        </p:txBody>
      </p:sp>
      <p:sp>
        <p:nvSpPr>
          <p:cNvPr id="174" name="Google Shape;174;p33"/>
          <p:cNvSpPr/>
          <p:nvPr/>
        </p:nvSpPr>
        <p:spPr>
          <a:xfrm>
            <a:off x="464989" y="1612936"/>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accent1"/>
              </a:buClr>
              <a:buSzPts val="1800"/>
              <a:buFont typeface="Corbel"/>
              <a:buNone/>
            </a:pPr>
            <a:r>
              <a:rPr b="1" lang="en" sz="1800">
                <a:solidFill>
                  <a:schemeClr val="accent1"/>
                </a:solidFill>
                <a:latin typeface="Corbel"/>
                <a:ea typeface="Corbel"/>
                <a:cs typeface="Corbel"/>
                <a:sym typeface="Corbel"/>
              </a:rPr>
              <a:t>Innledning</a:t>
            </a:r>
            <a:endParaRPr b="1" sz="1500">
              <a:solidFill>
                <a:schemeClr val="accent1"/>
              </a:solidFill>
              <a:latin typeface="Corbel"/>
              <a:ea typeface="Corbel"/>
              <a:cs typeface="Corbel"/>
              <a:sym typeface="Corbel"/>
            </a:endParaRPr>
          </a:p>
        </p:txBody>
      </p:sp>
      <p:sp>
        <p:nvSpPr>
          <p:cNvPr id="175" name="Google Shape;175;p33"/>
          <p:cNvSpPr/>
          <p:nvPr/>
        </p:nvSpPr>
        <p:spPr>
          <a:xfrm>
            <a:off x="1244012" y="1847850"/>
            <a:ext cx="337500" cy="33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6" name="Google Shape;176;p33"/>
          <p:cNvSpPr/>
          <p:nvPr/>
        </p:nvSpPr>
        <p:spPr>
          <a:xfrm>
            <a:off x="3349196" y="1847850"/>
            <a:ext cx="337500" cy="33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7" name="Google Shape;177;p33"/>
          <p:cNvSpPr/>
          <p:nvPr/>
        </p:nvSpPr>
        <p:spPr>
          <a:xfrm>
            <a:off x="5454379" y="1847850"/>
            <a:ext cx="337500" cy="33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78" name="Google Shape;178;p33"/>
          <p:cNvSpPr/>
          <p:nvPr/>
        </p:nvSpPr>
        <p:spPr>
          <a:xfrm>
            <a:off x="7559563" y="1847850"/>
            <a:ext cx="337500" cy="33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4</a:t>
            </a:r>
            <a:endParaRPr b="1" i="0" sz="1400" u="none" cap="none" strike="noStrike">
              <a:solidFill>
                <a:srgbClr val="FFFFFF"/>
              </a:solidFill>
              <a:latin typeface="Arial"/>
              <a:ea typeface="Arial"/>
              <a:cs typeface="Arial"/>
              <a:sym typeface="Arial"/>
            </a:endParaRPr>
          </a:p>
        </p:txBody>
      </p:sp>
      <p:pic>
        <p:nvPicPr>
          <p:cNvPr id="179" name="Google Shape;179;p33"/>
          <p:cNvPicPr preferRelativeResize="0"/>
          <p:nvPr/>
        </p:nvPicPr>
        <p:blipFill>
          <a:blip r:embed="rId5">
            <a:alphaModFix/>
          </a:blip>
          <a:stretch>
            <a:fillRect/>
          </a:stretch>
        </p:blipFill>
        <p:spPr>
          <a:xfrm>
            <a:off x="7616600" y="98675"/>
            <a:ext cx="1354150" cy="584975"/>
          </a:xfrm>
          <a:prstGeom prst="rect">
            <a:avLst/>
          </a:prstGeom>
          <a:noFill/>
          <a:ln>
            <a:noFill/>
          </a:ln>
        </p:spPr>
      </p:pic>
      <p:pic>
        <p:nvPicPr>
          <p:cNvPr id="180" name="Google Shape;180;p33"/>
          <p:cNvPicPr preferRelativeResize="0"/>
          <p:nvPr/>
        </p:nvPicPr>
        <p:blipFill>
          <a:blip r:embed="rId6">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descr="body of water under sky" id="445" name="Google Shape;445;p51"/>
          <p:cNvPicPr preferRelativeResize="0"/>
          <p:nvPr/>
        </p:nvPicPr>
        <p:blipFill rotWithShape="1">
          <a:blip r:embed="rId3">
            <a:alphaModFix/>
          </a:blip>
          <a:srcRect b="0" l="0" r="0" t="3753"/>
          <a:stretch/>
        </p:blipFill>
        <p:spPr>
          <a:xfrm>
            <a:off x="0" y="1038225"/>
            <a:ext cx="9144000" cy="3720703"/>
          </a:xfrm>
          <a:prstGeom prst="rect">
            <a:avLst/>
          </a:prstGeom>
          <a:noFill/>
          <a:ln>
            <a:noFill/>
          </a:ln>
        </p:spPr>
      </p:pic>
      <p:sp>
        <p:nvSpPr>
          <p:cNvPr id="446" name="Google Shape;446;p51"/>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orbel"/>
              <a:buNone/>
            </a:pPr>
            <a:r>
              <a:rPr lang="en" sz="2100"/>
              <a:t>Innhold</a:t>
            </a:r>
            <a:endParaRPr sz="2100"/>
          </a:p>
        </p:txBody>
      </p:sp>
      <p:sp>
        <p:nvSpPr>
          <p:cNvPr id="447" name="Google Shape;447;p51"/>
          <p:cNvSpPr/>
          <p:nvPr/>
        </p:nvSpPr>
        <p:spPr>
          <a:xfrm>
            <a:off x="4675356" y="1590220"/>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Muligheter og potensiell vei videre</a:t>
            </a:r>
            <a:endParaRPr b="1" i="0" sz="1800" u="none" cap="none" strike="noStrike">
              <a:solidFill>
                <a:srgbClr val="FFFFFF"/>
              </a:solidFill>
              <a:latin typeface="Corbel"/>
              <a:ea typeface="Corbel"/>
              <a:cs typeface="Corbel"/>
              <a:sym typeface="Corbel"/>
            </a:endParaRPr>
          </a:p>
        </p:txBody>
      </p:sp>
      <p:sp>
        <p:nvSpPr>
          <p:cNvPr id="448" name="Google Shape;448;p51"/>
          <p:cNvSpPr/>
          <p:nvPr/>
        </p:nvSpPr>
        <p:spPr>
          <a:xfrm>
            <a:off x="464989" y="1612936"/>
            <a:ext cx="1895700" cy="2444700"/>
          </a:xfrm>
          <a:prstGeom prst="rect">
            <a:avLst/>
          </a:prstGeom>
          <a:solidFill>
            <a:srgbClr val="EFF9FB">
              <a:alpha val="35290"/>
            </a:srgb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Innledning</a:t>
            </a:r>
            <a:endParaRPr b="1" i="0" sz="1800" u="none" cap="none" strike="noStrike">
              <a:solidFill>
                <a:srgbClr val="FFFFFF"/>
              </a:solidFill>
              <a:latin typeface="Corbel"/>
              <a:ea typeface="Corbel"/>
              <a:cs typeface="Corbel"/>
              <a:sym typeface="Corbel"/>
            </a:endParaRPr>
          </a:p>
        </p:txBody>
      </p:sp>
      <p:sp>
        <p:nvSpPr>
          <p:cNvPr id="449" name="Google Shape;449;p51"/>
          <p:cNvSpPr/>
          <p:nvPr/>
        </p:nvSpPr>
        <p:spPr>
          <a:xfrm>
            <a:off x="1244012"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1</a:t>
            </a:r>
            <a:endParaRPr b="0" i="0" sz="1400" u="none" cap="none" strike="noStrike">
              <a:solidFill>
                <a:schemeClr val="dk1"/>
              </a:solidFill>
              <a:latin typeface="Corbel"/>
              <a:ea typeface="Corbel"/>
              <a:cs typeface="Corbel"/>
              <a:sym typeface="Corbel"/>
            </a:endParaRPr>
          </a:p>
        </p:txBody>
      </p:sp>
      <p:sp>
        <p:nvSpPr>
          <p:cNvPr id="450" name="Google Shape;450;p51"/>
          <p:cNvSpPr/>
          <p:nvPr/>
        </p:nvSpPr>
        <p:spPr>
          <a:xfrm>
            <a:off x="5454379"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3</a:t>
            </a:r>
            <a:endParaRPr b="0" i="0" sz="1400" u="none" cap="none" strike="noStrike">
              <a:solidFill>
                <a:schemeClr val="dk1"/>
              </a:solidFill>
              <a:latin typeface="Corbel"/>
              <a:ea typeface="Corbel"/>
              <a:cs typeface="Corbel"/>
              <a:sym typeface="Corbel"/>
            </a:endParaRPr>
          </a:p>
        </p:txBody>
      </p:sp>
      <p:sp>
        <p:nvSpPr>
          <p:cNvPr id="451" name="Google Shape;451;p51"/>
          <p:cNvSpPr/>
          <p:nvPr/>
        </p:nvSpPr>
        <p:spPr>
          <a:xfrm>
            <a:off x="7559563"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4</a:t>
            </a:r>
            <a:endParaRPr b="0" i="0" sz="1400" u="none" cap="none" strike="noStrike">
              <a:solidFill>
                <a:schemeClr val="dk1"/>
              </a:solidFill>
              <a:latin typeface="Corbel"/>
              <a:ea typeface="Corbel"/>
              <a:cs typeface="Corbel"/>
              <a:sym typeface="Corbel"/>
            </a:endParaRPr>
          </a:p>
        </p:txBody>
      </p:sp>
      <p:sp>
        <p:nvSpPr>
          <p:cNvPr id="452" name="Google Shape;452;p51"/>
          <p:cNvSpPr/>
          <p:nvPr/>
        </p:nvSpPr>
        <p:spPr>
          <a:xfrm>
            <a:off x="3349196" y="1847850"/>
            <a:ext cx="337500" cy="33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t/>
            </a:r>
            <a:endParaRPr b="0" i="0" sz="1400" u="none" cap="none" strike="noStrike">
              <a:solidFill>
                <a:schemeClr val="dk1"/>
              </a:solidFill>
              <a:latin typeface="Corbel"/>
              <a:ea typeface="Corbel"/>
              <a:cs typeface="Corbel"/>
              <a:sym typeface="Corbel"/>
            </a:endParaRPr>
          </a:p>
        </p:txBody>
      </p:sp>
      <p:sp>
        <p:nvSpPr>
          <p:cNvPr id="453" name="Google Shape;453;p51"/>
          <p:cNvSpPr/>
          <p:nvPr/>
        </p:nvSpPr>
        <p:spPr>
          <a:xfrm>
            <a:off x="3349287"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lang="en">
                <a:solidFill>
                  <a:srgbClr val="FFFFFF"/>
                </a:solidFill>
              </a:rPr>
              <a:t>2</a:t>
            </a:r>
            <a:endParaRPr b="0" i="0" sz="1400" u="none" cap="none" strike="noStrike">
              <a:solidFill>
                <a:schemeClr val="dk1"/>
              </a:solidFill>
              <a:latin typeface="Corbel"/>
              <a:ea typeface="Corbel"/>
              <a:cs typeface="Corbel"/>
              <a:sym typeface="Corbel"/>
            </a:endParaRPr>
          </a:p>
        </p:txBody>
      </p:sp>
      <p:sp>
        <p:nvSpPr>
          <p:cNvPr id="454" name="Google Shape;454;p51"/>
          <p:cNvSpPr/>
          <p:nvPr/>
        </p:nvSpPr>
        <p:spPr>
          <a:xfrm>
            <a:off x="6780523" y="1590224"/>
            <a:ext cx="1895700" cy="2444700"/>
          </a:xfrm>
          <a:prstGeom prst="rect">
            <a:avLst/>
          </a:prstGeom>
          <a:solidFill>
            <a:srgbClr val="EFF9FB">
              <a:alpha val="65100"/>
            </a:srgb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rtl="0" algn="ctr">
              <a:spcBef>
                <a:spcPts val="0"/>
              </a:spcBef>
              <a:spcAft>
                <a:spcPts val="0"/>
              </a:spcAft>
              <a:buClr>
                <a:schemeClr val="accent1"/>
              </a:buClr>
              <a:buSzPts val="1800"/>
              <a:buFont typeface="Corbel"/>
              <a:buNone/>
            </a:pPr>
            <a:r>
              <a:rPr b="1" lang="en" sz="1800">
                <a:solidFill>
                  <a:schemeClr val="accent1"/>
                </a:solidFill>
                <a:latin typeface="Corbel"/>
                <a:ea typeface="Corbel"/>
                <a:cs typeface="Corbel"/>
                <a:sym typeface="Corbel"/>
              </a:rPr>
              <a:t>Appendiks</a:t>
            </a:r>
            <a:endParaRPr b="1" i="0" sz="1800" u="none" cap="none" strike="noStrike">
              <a:solidFill>
                <a:schemeClr val="accent1"/>
              </a:solidFill>
              <a:latin typeface="Corbel"/>
              <a:ea typeface="Corbel"/>
              <a:cs typeface="Corbel"/>
              <a:sym typeface="Corbel"/>
            </a:endParaRPr>
          </a:p>
        </p:txBody>
      </p:sp>
      <p:sp>
        <p:nvSpPr>
          <p:cNvPr id="455" name="Google Shape;455;p51"/>
          <p:cNvSpPr/>
          <p:nvPr/>
        </p:nvSpPr>
        <p:spPr>
          <a:xfrm>
            <a:off x="7559621" y="1847850"/>
            <a:ext cx="337500" cy="338100"/>
          </a:xfrm>
          <a:prstGeom prst="ellipse">
            <a:avLst/>
          </a:prstGeom>
          <a:solidFill>
            <a:schemeClr val="accent1"/>
          </a:solid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1400"/>
              <a:buFont typeface="Arial"/>
              <a:buNone/>
            </a:pPr>
            <a:r>
              <a:rPr b="1" lang="en">
                <a:solidFill>
                  <a:srgbClr val="FFFFFF"/>
                </a:solidFill>
              </a:rPr>
              <a:t>4</a:t>
            </a:r>
            <a:endParaRPr b="0" i="0" sz="1400" u="none" cap="none" strike="noStrike">
              <a:solidFill>
                <a:schemeClr val="dk1"/>
              </a:solidFill>
              <a:latin typeface="Corbel"/>
              <a:ea typeface="Corbel"/>
              <a:cs typeface="Corbel"/>
              <a:sym typeface="Corbel"/>
            </a:endParaRPr>
          </a:p>
        </p:txBody>
      </p:sp>
      <p:sp>
        <p:nvSpPr>
          <p:cNvPr id="456" name="Google Shape;456;p51"/>
          <p:cNvSpPr/>
          <p:nvPr/>
        </p:nvSpPr>
        <p:spPr>
          <a:xfrm>
            <a:off x="2570181" y="1590220"/>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Implikasjoner / Muligheter</a:t>
            </a:r>
            <a:endParaRPr b="1" i="0" sz="1800" u="none" cap="none" strike="noStrike">
              <a:solidFill>
                <a:srgbClr val="FFFFFF"/>
              </a:solidFill>
              <a:latin typeface="Corbel"/>
              <a:ea typeface="Corbel"/>
              <a:cs typeface="Corbel"/>
              <a:sym typeface="Corbel"/>
            </a:endParaRPr>
          </a:p>
        </p:txBody>
      </p:sp>
      <p:pic>
        <p:nvPicPr>
          <p:cNvPr id="457" name="Google Shape;457;p51"/>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458" name="Google Shape;458;p51"/>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id="464" name="Google Shape;464;p52"/>
          <p:cNvPicPr preferRelativeResize="0"/>
          <p:nvPr/>
        </p:nvPicPr>
        <p:blipFill>
          <a:blip r:embed="rId3">
            <a:alphaModFix/>
          </a:blip>
          <a:stretch>
            <a:fillRect/>
          </a:stretch>
        </p:blipFill>
        <p:spPr>
          <a:xfrm>
            <a:off x="3756650" y="906825"/>
            <a:ext cx="5137480" cy="3806727"/>
          </a:xfrm>
          <a:prstGeom prst="rect">
            <a:avLst/>
          </a:prstGeom>
          <a:noFill/>
          <a:ln>
            <a:noFill/>
          </a:ln>
          <a:effectLst>
            <a:outerShdw blurRad="57150" rotWithShape="0" algn="bl" dir="5400000" dist="19050">
              <a:srgbClr val="000000">
                <a:alpha val="50000"/>
              </a:srgbClr>
            </a:outerShdw>
          </a:effectLst>
        </p:spPr>
      </p:pic>
      <p:sp>
        <p:nvSpPr>
          <p:cNvPr id="465" name="Google Shape;465;p52"/>
          <p:cNvSpPr txBox="1"/>
          <p:nvPr>
            <p:ph type="title"/>
          </p:nvPr>
        </p:nvSpPr>
        <p:spPr>
          <a:xfrm>
            <a:off x="464989" y="327770"/>
            <a:ext cx="7246800" cy="603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Corbel"/>
              <a:buNone/>
            </a:pPr>
            <a:r>
              <a:rPr lang="en" sz="2100"/>
              <a:t>Resultater Hisdalen</a:t>
            </a:r>
            <a:endParaRPr sz="1900"/>
          </a:p>
        </p:txBody>
      </p:sp>
      <p:sp>
        <p:nvSpPr>
          <p:cNvPr id="466" name="Google Shape;466;p52"/>
          <p:cNvSpPr/>
          <p:nvPr/>
        </p:nvSpPr>
        <p:spPr>
          <a:xfrm>
            <a:off x="311700" y="1586025"/>
            <a:ext cx="3114900" cy="5970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COMBO slår CLIM med 14%</a:t>
            </a:r>
            <a:endParaRPr sz="1300">
              <a:solidFill>
                <a:srgbClr val="FFFFFF"/>
              </a:solidFill>
              <a:latin typeface="Corbel"/>
              <a:ea typeface="Corbel"/>
              <a:cs typeface="Corbel"/>
              <a:sym typeface="Corbel"/>
            </a:endParaRPr>
          </a:p>
        </p:txBody>
      </p:sp>
      <p:sp>
        <p:nvSpPr>
          <p:cNvPr id="467" name="Google Shape;467;p52"/>
          <p:cNvSpPr/>
          <p:nvPr/>
        </p:nvSpPr>
        <p:spPr>
          <a:xfrm>
            <a:off x="311700" y="2370962"/>
            <a:ext cx="3114900" cy="5970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PERS slår CLIM med 15%</a:t>
            </a:r>
            <a:endParaRPr sz="1300">
              <a:solidFill>
                <a:srgbClr val="FFFFFF"/>
              </a:solidFill>
              <a:latin typeface="Corbel"/>
              <a:ea typeface="Corbel"/>
              <a:cs typeface="Corbel"/>
              <a:sym typeface="Corbel"/>
            </a:endParaRPr>
          </a:p>
        </p:txBody>
      </p:sp>
      <p:sp>
        <p:nvSpPr>
          <p:cNvPr id="468" name="Google Shape;468;p52"/>
          <p:cNvSpPr/>
          <p:nvPr/>
        </p:nvSpPr>
        <p:spPr>
          <a:xfrm>
            <a:off x="311700" y="3155875"/>
            <a:ext cx="3114900" cy="10143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Vi tror at lokale forhold er viktigere her enn for Langøy, og vi er ganske sikre på at COMBO ville ha slått PERS med lengre datagrunnlag</a:t>
            </a:r>
            <a:endParaRPr sz="1300">
              <a:solidFill>
                <a:srgbClr val="FFFFFF"/>
              </a:solidFill>
              <a:latin typeface="Corbel"/>
              <a:ea typeface="Corbel"/>
              <a:cs typeface="Corbel"/>
              <a:sym typeface="Corbel"/>
            </a:endParaRPr>
          </a:p>
        </p:txBody>
      </p:sp>
      <p:pic>
        <p:nvPicPr>
          <p:cNvPr id="469" name="Google Shape;469;p52"/>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470" name="Google Shape;470;p52"/>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Google Shape;476;p53"/>
          <p:cNvPicPr preferRelativeResize="0"/>
          <p:nvPr/>
        </p:nvPicPr>
        <p:blipFill>
          <a:blip r:embed="rId3">
            <a:alphaModFix/>
          </a:blip>
          <a:stretch>
            <a:fillRect/>
          </a:stretch>
        </p:blipFill>
        <p:spPr>
          <a:xfrm>
            <a:off x="1257300" y="2005912"/>
            <a:ext cx="6629395" cy="2743834"/>
          </a:xfrm>
          <a:prstGeom prst="rect">
            <a:avLst/>
          </a:prstGeom>
          <a:noFill/>
          <a:ln>
            <a:noFill/>
          </a:ln>
          <a:effectLst>
            <a:outerShdw blurRad="57150" rotWithShape="0" algn="bl" dir="5400000" dist="19050">
              <a:srgbClr val="000000">
                <a:alpha val="50000"/>
              </a:srgbClr>
            </a:outerShdw>
          </a:effectLst>
        </p:spPr>
      </p:pic>
      <p:sp>
        <p:nvSpPr>
          <p:cNvPr id="477" name="Google Shape;477;p53"/>
          <p:cNvSpPr txBox="1"/>
          <p:nvPr>
            <p:ph type="title"/>
          </p:nvPr>
        </p:nvSpPr>
        <p:spPr>
          <a:xfrm>
            <a:off x="464989" y="327770"/>
            <a:ext cx="7246800" cy="603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Corbel"/>
              <a:buNone/>
            </a:pPr>
            <a:r>
              <a:rPr lang="en" sz="2100"/>
              <a:t>Resultater Hisdalen</a:t>
            </a:r>
            <a:endParaRPr sz="1900"/>
          </a:p>
        </p:txBody>
      </p:sp>
      <p:sp>
        <p:nvSpPr>
          <p:cNvPr id="478" name="Google Shape;478;p53"/>
          <p:cNvSpPr/>
          <p:nvPr/>
        </p:nvSpPr>
        <p:spPr>
          <a:xfrm>
            <a:off x="1257875" y="927445"/>
            <a:ext cx="3114900" cy="8268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Det er stor variasjon innad i året</a:t>
            </a:r>
            <a:endParaRPr sz="1300">
              <a:solidFill>
                <a:srgbClr val="FFFFFF"/>
              </a:solidFill>
              <a:latin typeface="Corbel"/>
              <a:ea typeface="Corbel"/>
              <a:cs typeface="Corbel"/>
              <a:sym typeface="Corbel"/>
            </a:endParaRPr>
          </a:p>
        </p:txBody>
      </p:sp>
      <p:sp>
        <p:nvSpPr>
          <p:cNvPr id="479" name="Google Shape;479;p53"/>
          <p:cNvSpPr/>
          <p:nvPr/>
        </p:nvSpPr>
        <p:spPr>
          <a:xfrm>
            <a:off x="4771225" y="931375"/>
            <a:ext cx="3114900" cy="8268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Dette kan delvis være fordi vi ikke har lange nok tidsserier, men også på grunn av lokale forhold</a:t>
            </a:r>
            <a:endParaRPr sz="1300">
              <a:solidFill>
                <a:srgbClr val="FFFFFF"/>
              </a:solidFill>
              <a:latin typeface="Corbel"/>
              <a:ea typeface="Corbel"/>
              <a:cs typeface="Corbel"/>
              <a:sym typeface="Corbel"/>
            </a:endParaRPr>
          </a:p>
        </p:txBody>
      </p:sp>
      <p:pic>
        <p:nvPicPr>
          <p:cNvPr id="480" name="Google Shape;480;p53"/>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481" name="Google Shape;481;p53"/>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pic>
        <p:nvPicPr>
          <p:cNvPr id="487" name="Google Shape;487;p54"/>
          <p:cNvPicPr preferRelativeResize="0"/>
          <p:nvPr/>
        </p:nvPicPr>
        <p:blipFill>
          <a:blip r:embed="rId3">
            <a:alphaModFix/>
          </a:blip>
          <a:stretch>
            <a:fillRect/>
          </a:stretch>
        </p:blipFill>
        <p:spPr>
          <a:xfrm>
            <a:off x="3755925" y="906825"/>
            <a:ext cx="5138923" cy="3885647"/>
          </a:xfrm>
          <a:prstGeom prst="rect">
            <a:avLst/>
          </a:prstGeom>
          <a:noFill/>
          <a:ln>
            <a:noFill/>
          </a:ln>
          <a:effectLst>
            <a:outerShdw blurRad="57150" rotWithShape="0" algn="bl" dir="5400000" dist="19050">
              <a:srgbClr val="000000">
                <a:alpha val="50000"/>
              </a:srgbClr>
            </a:outerShdw>
          </a:effectLst>
        </p:spPr>
      </p:pic>
      <p:sp>
        <p:nvSpPr>
          <p:cNvPr id="488" name="Google Shape;488;p54"/>
          <p:cNvSpPr txBox="1"/>
          <p:nvPr>
            <p:ph type="title"/>
          </p:nvPr>
        </p:nvSpPr>
        <p:spPr>
          <a:xfrm>
            <a:off x="464989" y="327770"/>
            <a:ext cx="7246800" cy="603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Corbel"/>
              <a:buNone/>
            </a:pPr>
            <a:r>
              <a:rPr lang="en" sz="2100"/>
              <a:t>Resultater Langøy</a:t>
            </a:r>
            <a:endParaRPr sz="1900"/>
          </a:p>
        </p:txBody>
      </p:sp>
      <p:sp>
        <p:nvSpPr>
          <p:cNvPr id="489" name="Google Shape;489;p54"/>
          <p:cNvSpPr/>
          <p:nvPr/>
        </p:nvSpPr>
        <p:spPr>
          <a:xfrm>
            <a:off x="311700" y="1551900"/>
            <a:ext cx="3114900" cy="5970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COM slår CLIM med 18%</a:t>
            </a:r>
            <a:endParaRPr sz="1300">
              <a:solidFill>
                <a:srgbClr val="FFFFFF"/>
              </a:solidFill>
              <a:latin typeface="Corbel"/>
              <a:ea typeface="Corbel"/>
              <a:cs typeface="Corbel"/>
              <a:sym typeface="Corbel"/>
            </a:endParaRPr>
          </a:p>
        </p:txBody>
      </p:sp>
      <p:sp>
        <p:nvSpPr>
          <p:cNvPr id="490" name="Google Shape;490;p54"/>
          <p:cNvSpPr/>
          <p:nvPr/>
        </p:nvSpPr>
        <p:spPr>
          <a:xfrm>
            <a:off x="311700" y="2370962"/>
            <a:ext cx="3114900" cy="5970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PERS slår CLIM med 18%</a:t>
            </a:r>
            <a:endParaRPr sz="1300">
              <a:solidFill>
                <a:srgbClr val="FFFFFF"/>
              </a:solidFill>
              <a:latin typeface="Corbel"/>
              <a:ea typeface="Corbel"/>
              <a:cs typeface="Corbel"/>
              <a:sym typeface="Corbel"/>
            </a:endParaRPr>
          </a:p>
        </p:txBody>
      </p:sp>
      <p:sp>
        <p:nvSpPr>
          <p:cNvPr id="491" name="Google Shape;491;p54"/>
          <p:cNvSpPr/>
          <p:nvPr/>
        </p:nvSpPr>
        <p:spPr>
          <a:xfrm>
            <a:off x="311700" y="3190000"/>
            <a:ext cx="3114900" cy="5970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Bra samsvar med Sognesjøen, noe som gir gode muligheter for ytterligere forbedring</a:t>
            </a:r>
            <a:endParaRPr sz="1300">
              <a:solidFill>
                <a:srgbClr val="FFFFFF"/>
              </a:solidFill>
              <a:latin typeface="Corbel"/>
              <a:ea typeface="Corbel"/>
              <a:cs typeface="Corbel"/>
              <a:sym typeface="Corbel"/>
            </a:endParaRPr>
          </a:p>
        </p:txBody>
      </p:sp>
      <p:pic>
        <p:nvPicPr>
          <p:cNvPr id="492" name="Google Shape;492;p54"/>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493" name="Google Shape;493;p54"/>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pic>
        <p:nvPicPr>
          <p:cNvPr id="499" name="Google Shape;499;p55"/>
          <p:cNvPicPr preferRelativeResize="0"/>
          <p:nvPr/>
        </p:nvPicPr>
        <p:blipFill>
          <a:blip r:embed="rId3">
            <a:alphaModFix/>
          </a:blip>
          <a:stretch>
            <a:fillRect/>
          </a:stretch>
        </p:blipFill>
        <p:spPr>
          <a:xfrm>
            <a:off x="1257300" y="1988237"/>
            <a:ext cx="6629395" cy="2743834"/>
          </a:xfrm>
          <a:prstGeom prst="rect">
            <a:avLst/>
          </a:prstGeom>
          <a:noFill/>
          <a:ln>
            <a:noFill/>
          </a:ln>
          <a:effectLst>
            <a:outerShdw blurRad="57150" rotWithShape="0" algn="bl" dir="5400000" dist="19050">
              <a:srgbClr val="000000">
                <a:alpha val="50000"/>
              </a:srgbClr>
            </a:outerShdw>
          </a:effectLst>
        </p:spPr>
      </p:pic>
      <p:sp>
        <p:nvSpPr>
          <p:cNvPr id="500" name="Google Shape;500;p55"/>
          <p:cNvSpPr txBox="1"/>
          <p:nvPr>
            <p:ph type="title"/>
          </p:nvPr>
        </p:nvSpPr>
        <p:spPr>
          <a:xfrm>
            <a:off x="464989" y="327770"/>
            <a:ext cx="7246800" cy="603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Corbel"/>
              <a:buNone/>
            </a:pPr>
            <a:r>
              <a:rPr lang="en" sz="2100"/>
              <a:t>Resultater Langøy</a:t>
            </a:r>
            <a:endParaRPr sz="1900"/>
          </a:p>
        </p:txBody>
      </p:sp>
      <p:sp>
        <p:nvSpPr>
          <p:cNvPr id="501" name="Google Shape;501;p55"/>
          <p:cNvSpPr/>
          <p:nvPr/>
        </p:nvSpPr>
        <p:spPr>
          <a:xfrm>
            <a:off x="1257875" y="1157262"/>
            <a:ext cx="3114900" cy="5970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Det er stor variasjon innad i året</a:t>
            </a:r>
            <a:endParaRPr sz="1300">
              <a:solidFill>
                <a:srgbClr val="FFFFFF"/>
              </a:solidFill>
              <a:latin typeface="Corbel"/>
              <a:ea typeface="Corbel"/>
              <a:cs typeface="Corbel"/>
              <a:sym typeface="Corbel"/>
            </a:endParaRPr>
          </a:p>
        </p:txBody>
      </p:sp>
      <p:sp>
        <p:nvSpPr>
          <p:cNvPr id="502" name="Google Shape;502;p55"/>
          <p:cNvSpPr/>
          <p:nvPr/>
        </p:nvSpPr>
        <p:spPr>
          <a:xfrm>
            <a:off x="4771225" y="1161288"/>
            <a:ext cx="3114900" cy="5970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rgbClr val="FFFFFF"/>
                </a:solidFill>
                <a:latin typeface="Corbel"/>
                <a:ea typeface="Corbel"/>
                <a:cs typeface="Corbel"/>
                <a:sym typeface="Corbel"/>
              </a:rPr>
              <a:t>Dette kan delvis være fordi vi ikke har lange nok tidsserier</a:t>
            </a:r>
            <a:endParaRPr sz="1300">
              <a:solidFill>
                <a:srgbClr val="FFFFFF"/>
              </a:solidFill>
              <a:latin typeface="Corbel"/>
              <a:ea typeface="Corbel"/>
              <a:cs typeface="Corbel"/>
              <a:sym typeface="Corbel"/>
            </a:endParaRPr>
          </a:p>
        </p:txBody>
      </p:sp>
      <p:pic>
        <p:nvPicPr>
          <p:cNvPr id="503" name="Google Shape;503;p55"/>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504" name="Google Shape;504;p55"/>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F9FB"/>
        </a:solidFill>
      </p:bgPr>
    </p:bg>
    <p:spTree>
      <p:nvGrpSpPr>
        <p:cNvPr id="508" name="Shape 508"/>
        <p:cNvGrpSpPr/>
        <p:nvPr/>
      </p:nvGrpSpPr>
      <p:grpSpPr>
        <a:xfrm>
          <a:off x="0" y="0"/>
          <a:ext cx="0" cy="0"/>
          <a:chOff x="0" y="0"/>
          <a:chExt cx="0" cy="0"/>
        </a:xfrm>
      </p:grpSpPr>
      <p:pic>
        <p:nvPicPr>
          <p:cNvPr id="509" name="Google Shape;509;p56"/>
          <p:cNvPicPr preferRelativeResize="0"/>
          <p:nvPr/>
        </p:nvPicPr>
        <p:blipFill>
          <a:blip r:embed="rId3">
            <a:alphaModFix/>
          </a:blip>
          <a:stretch>
            <a:fillRect/>
          </a:stretch>
        </p:blipFill>
        <p:spPr>
          <a:xfrm>
            <a:off x="1261872" y="1984248"/>
            <a:ext cx="6629395" cy="2784347"/>
          </a:xfrm>
          <a:prstGeom prst="rect">
            <a:avLst/>
          </a:prstGeom>
          <a:noFill/>
          <a:ln>
            <a:noFill/>
          </a:ln>
          <a:effectLst>
            <a:outerShdw blurRad="57150" rotWithShape="0" algn="bl" dir="5400000" dist="19050">
              <a:srgbClr val="000000">
                <a:alpha val="50000"/>
              </a:srgbClr>
            </a:outerShdw>
          </a:effectLst>
        </p:spPr>
      </p:pic>
      <p:sp>
        <p:nvSpPr>
          <p:cNvPr id="510" name="Google Shape;510;p56"/>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10069F"/>
              </a:buClr>
              <a:buSzPts val="2100"/>
              <a:buFont typeface="Corbel"/>
              <a:buNone/>
            </a:pPr>
            <a:r>
              <a:rPr b="1" lang="en" sz="2100">
                <a:solidFill>
                  <a:srgbClr val="10069F"/>
                </a:solidFill>
                <a:latin typeface="Corbel"/>
                <a:ea typeface="Corbel"/>
                <a:cs typeface="Corbel"/>
                <a:sym typeface="Corbel"/>
              </a:rPr>
              <a:t>P.S.</a:t>
            </a:r>
            <a:endParaRPr sz="2100"/>
          </a:p>
        </p:txBody>
      </p:sp>
      <p:sp>
        <p:nvSpPr>
          <p:cNvPr id="511" name="Google Shape;511;p56"/>
          <p:cNvSpPr txBox="1"/>
          <p:nvPr/>
        </p:nvSpPr>
        <p:spPr>
          <a:xfrm>
            <a:off x="1958000" y="436350"/>
            <a:ext cx="5301000" cy="14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Resultatene for varsling av IMR sine stasjonsdata fungerer enda bedre, med en forbedring (COMBO) i forhold til CLIM på:</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21% for Indre Utsira</a:t>
            </a:r>
            <a:endParaRPr/>
          </a:p>
          <a:p>
            <a:pPr indent="0" lvl="0" marL="0" rtl="0" algn="ctr">
              <a:spcBef>
                <a:spcPts val="0"/>
              </a:spcBef>
              <a:spcAft>
                <a:spcPts val="0"/>
              </a:spcAft>
              <a:buNone/>
            </a:pPr>
            <a:r>
              <a:rPr lang="en"/>
              <a:t>25% for Ytre Utsira</a:t>
            </a:r>
            <a:endParaRPr/>
          </a:p>
          <a:p>
            <a:pPr indent="0" lvl="0" marL="0" rtl="0" algn="ctr">
              <a:spcBef>
                <a:spcPts val="0"/>
              </a:spcBef>
              <a:spcAft>
                <a:spcPts val="0"/>
              </a:spcAft>
              <a:buNone/>
            </a:pPr>
            <a:r>
              <a:rPr lang="en"/>
              <a:t>16% for Sognesjøen</a:t>
            </a:r>
            <a:endParaRPr/>
          </a:p>
          <a:p>
            <a:pPr indent="0" lvl="0" marL="0" rtl="0" algn="ctr">
              <a:spcBef>
                <a:spcPts val="0"/>
              </a:spcBef>
              <a:spcAft>
                <a:spcPts val="0"/>
              </a:spcAft>
              <a:buNone/>
            </a:pPr>
            <a:r>
              <a:t/>
            </a:r>
            <a:endParaRPr/>
          </a:p>
        </p:txBody>
      </p:sp>
      <p:pic>
        <p:nvPicPr>
          <p:cNvPr id="512" name="Google Shape;512;p56"/>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513" name="Google Shape;513;p56"/>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18" name="Shape 518"/>
        <p:cNvGrpSpPr/>
        <p:nvPr/>
      </p:nvGrpSpPr>
      <p:grpSpPr>
        <a:xfrm>
          <a:off x="0" y="0"/>
          <a:ext cx="0" cy="0"/>
          <a:chOff x="0" y="0"/>
          <a:chExt cx="0" cy="0"/>
        </a:xfrm>
      </p:grpSpPr>
      <p:sp>
        <p:nvSpPr>
          <p:cNvPr id="519" name="Google Shape;519;p57"/>
          <p:cNvSpPr/>
          <p:nvPr/>
        </p:nvSpPr>
        <p:spPr>
          <a:xfrm>
            <a:off x="5454379" y="2065956"/>
            <a:ext cx="337500" cy="2622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t/>
            </a:r>
            <a:endParaRPr b="0" i="0" sz="1400" u="none" cap="none" strike="noStrike">
              <a:solidFill>
                <a:schemeClr val="dk1"/>
              </a:solidFill>
              <a:latin typeface="Corbel"/>
              <a:ea typeface="Corbel"/>
              <a:cs typeface="Corbel"/>
              <a:sym typeface="Corbel"/>
            </a:endParaRPr>
          </a:p>
        </p:txBody>
      </p:sp>
      <p:sp>
        <p:nvSpPr>
          <p:cNvPr id="520" name="Google Shape;520;p57"/>
          <p:cNvSpPr txBox="1"/>
          <p:nvPr>
            <p:ph type="title"/>
          </p:nvPr>
        </p:nvSpPr>
        <p:spPr>
          <a:xfrm>
            <a:off x="465000" y="327775"/>
            <a:ext cx="7601700" cy="739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10069F"/>
              </a:buClr>
              <a:buSzPts val="2100"/>
              <a:buFont typeface="Corbel"/>
              <a:buNone/>
            </a:pPr>
            <a:r>
              <a:rPr lang="en" sz="2100">
                <a:solidFill>
                  <a:srgbClr val="10069F"/>
                </a:solidFill>
              </a:rPr>
              <a:t>Hva mener dere er de viktigste områdene som kan skape forretningsmessig verdi for Eide og hva vil kreves av modellene?</a:t>
            </a:r>
            <a:endParaRPr sz="2100"/>
          </a:p>
        </p:txBody>
      </p:sp>
      <p:pic>
        <p:nvPicPr>
          <p:cNvPr id="521" name="Google Shape;521;p57"/>
          <p:cNvPicPr preferRelativeResize="0"/>
          <p:nvPr/>
        </p:nvPicPr>
        <p:blipFill>
          <a:blip r:embed="rId3">
            <a:alphaModFix/>
          </a:blip>
          <a:stretch>
            <a:fillRect/>
          </a:stretch>
        </p:blipFill>
        <p:spPr>
          <a:xfrm>
            <a:off x="7616600" y="98675"/>
            <a:ext cx="1354150" cy="584975"/>
          </a:xfrm>
          <a:prstGeom prst="rect">
            <a:avLst/>
          </a:prstGeom>
          <a:noFill/>
          <a:ln>
            <a:noFill/>
          </a:ln>
        </p:spPr>
      </p:pic>
      <p:pic>
        <p:nvPicPr>
          <p:cNvPr id="522" name="Google Shape;522;p57"/>
          <p:cNvPicPr preferRelativeResize="0"/>
          <p:nvPr/>
        </p:nvPicPr>
        <p:blipFill>
          <a:blip r:embed="rId4">
            <a:alphaModFix/>
          </a:blip>
          <a:stretch>
            <a:fillRect/>
          </a:stretch>
        </p:blipFill>
        <p:spPr>
          <a:xfrm>
            <a:off x="4572000" y="4833225"/>
            <a:ext cx="4523251" cy="287575"/>
          </a:xfrm>
          <a:prstGeom prst="rect">
            <a:avLst/>
          </a:prstGeom>
          <a:noFill/>
          <a:ln>
            <a:noFill/>
          </a:ln>
        </p:spPr>
      </p:pic>
      <p:sp>
        <p:nvSpPr>
          <p:cNvPr id="523" name="Google Shape;523;p57"/>
          <p:cNvSpPr/>
          <p:nvPr/>
        </p:nvSpPr>
        <p:spPr>
          <a:xfrm>
            <a:off x="428775" y="1666232"/>
            <a:ext cx="2613000" cy="7398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300">
                <a:solidFill>
                  <a:srgbClr val="FFFFFF"/>
                </a:solidFill>
                <a:latin typeface="Corbel"/>
                <a:ea typeface="Corbel"/>
                <a:cs typeface="Corbel"/>
                <a:sym typeface="Corbel"/>
              </a:rPr>
              <a:t>Økt fiskehelse og </a:t>
            </a:r>
            <a:endParaRPr b="1" sz="1300">
              <a:solidFill>
                <a:srgbClr val="FFFFFF"/>
              </a:solidFill>
              <a:latin typeface="Corbel"/>
              <a:ea typeface="Corbel"/>
              <a:cs typeface="Corbel"/>
              <a:sym typeface="Corbel"/>
            </a:endParaRPr>
          </a:p>
          <a:p>
            <a:pPr indent="0" lvl="0" marL="0" marR="0" rtl="0" algn="ctr">
              <a:lnSpc>
                <a:spcPct val="100000"/>
              </a:lnSpc>
              <a:spcBef>
                <a:spcPts val="0"/>
              </a:spcBef>
              <a:spcAft>
                <a:spcPts val="0"/>
              </a:spcAft>
              <a:buNone/>
            </a:pPr>
            <a:r>
              <a:rPr b="1" lang="en" sz="1300">
                <a:solidFill>
                  <a:srgbClr val="FFFFFF"/>
                </a:solidFill>
                <a:latin typeface="Corbel"/>
                <a:ea typeface="Corbel"/>
                <a:cs typeface="Corbel"/>
                <a:sym typeface="Corbel"/>
              </a:rPr>
              <a:t>lavere dødelighet </a:t>
            </a:r>
            <a:endParaRPr b="1" sz="1300">
              <a:solidFill>
                <a:srgbClr val="FFFFFF"/>
              </a:solidFill>
              <a:latin typeface="Corbel"/>
              <a:ea typeface="Corbel"/>
              <a:cs typeface="Corbel"/>
              <a:sym typeface="Corbel"/>
            </a:endParaRPr>
          </a:p>
        </p:txBody>
      </p:sp>
      <p:sp>
        <p:nvSpPr>
          <p:cNvPr id="524" name="Google Shape;524;p57"/>
          <p:cNvSpPr/>
          <p:nvPr/>
        </p:nvSpPr>
        <p:spPr>
          <a:xfrm>
            <a:off x="3041775" y="1666232"/>
            <a:ext cx="5513400" cy="739800"/>
          </a:xfrm>
          <a:prstGeom prst="rect">
            <a:avLst/>
          </a:prstGeom>
          <a:solidFill>
            <a:srgbClr val="F3F3F3"/>
          </a:solidFill>
          <a:ln cap="flat" cmpd="sng" w="9525">
            <a:solidFill>
              <a:srgbClr val="060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800"/>
              </a:spcAft>
              <a:buNone/>
            </a:pPr>
            <a:r>
              <a:rPr i="1" lang="en" sz="1100">
                <a:latin typeface="Corbel"/>
                <a:ea typeface="Corbel"/>
                <a:cs typeface="Corbel"/>
                <a:sym typeface="Corbel"/>
              </a:rPr>
              <a:t>Bedre kunne forutsi utvikling i lusenivå, risiko for sykdomsutvikling og temperaturavhengige utfordringer f.eks. algeoppblomstring, herunder kunne iverksette preventive tiltak på et tidligere tidspunkt for å minimere risiko for </a:t>
            </a:r>
            <a:r>
              <a:rPr i="1" lang="en" sz="1100">
                <a:latin typeface="Corbel"/>
                <a:ea typeface="Corbel"/>
                <a:cs typeface="Corbel"/>
                <a:sym typeface="Corbel"/>
              </a:rPr>
              <a:t>dødelighet</a:t>
            </a:r>
            <a:r>
              <a:rPr i="1" lang="en" sz="1100">
                <a:latin typeface="Corbel"/>
                <a:ea typeface="Corbel"/>
                <a:cs typeface="Corbel"/>
                <a:sym typeface="Corbel"/>
              </a:rPr>
              <a:t> og smittespredning.</a:t>
            </a:r>
            <a:endParaRPr i="1" sz="1100">
              <a:latin typeface="Corbel"/>
              <a:ea typeface="Corbel"/>
              <a:cs typeface="Corbel"/>
              <a:sym typeface="Corbel"/>
            </a:endParaRPr>
          </a:p>
        </p:txBody>
      </p:sp>
      <p:sp>
        <p:nvSpPr>
          <p:cNvPr id="525" name="Google Shape;525;p57"/>
          <p:cNvSpPr txBox="1"/>
          <p:nvPr/>
        </p:nvSpPr>
        <p:spPr>
          <a:xfrm>
            <a:off x="3041775" y="1405325"/>
            <a:ext cx="5513400" cy="13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Corbel"/>
                <a:ea typeface="Corbel"/>
                <a:cs typeface="Corbel"/>
                <a:sym typeface="Corbel"/>
              </a:rPr>
              <a:t>E</a:t>
            </a:r>
            <a:r>
              <a:rPr b="1" i="1" lang="en" sz="1200">
                <a:latin typeface="Corbel"/>
                <a:ea typeface="Corbel"/>
                <a:cs typeface="Corbel"/>
                <a:sym typeface="Corbel"/>
              </a:rPr>
              <a:t>ksempler på mulige områder</a:t>
            </a:r>
            <a:endParaRPr b="1" i="1" sz="1200">
              <a:latin typeface="Corbel"/>
              <a:ea typeface="Corbel"/>
              <a:cs typeface="Corbel"/>
              <a:sym typeface="Corbel"/>
            </a:endParaRPr>
          </a:p>
        </p:txBody>
      </p:sp>
      <p:sp>
        <p:nvSpPr>
          <p:cNvPr id="526" name="Google Shape;526;p57"/>
          <p:cNvSpPr/>
          <p:nvPr/>
        </p:nvSpPr>
        <p:spPr>
          <a:xfrm>
            <a:off x="428775" y="2497961"/>
            <a:ext cx="2613000" cy="7398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300">
                <a:solidFill>
                  <a:srgbClr val="FFFFFF"/>
                </a:solidFill>
                <a:latin typeface="Corbel"/>
                <a:ea typeface="Corbel"/>
                <a:cs typeface="Corbel"/>
                <a:sym typeface="Corbel"/>
              </a:rPr>
              <a:t>Forbedre produksjon </a:t>
            </a:r>
            <a:endParaRPr b="1" sz="1300">
              <a:solidFill>
                <a:srgbClr val="FFFFFF"/>
              </a:solidFill>
              <a:latin typeface="Corbel"/>
              <a:ea typeface="Corbel"/>
              <a:cs typeface="Corbel"/>
              <a:sym typeface="Corbel"/>
            </a:endParaRPr>
          </a:p>
          <a:p>
            <a:pPr indent="0" lvl="0" marL="0" marR="0" rtl="0" algn="ctr">
              <a:lnSpc>
                <a:spcPct val="100000"/>
              </a:lnSpc>
              <a:spcBef>
                <a:spcPts val="0"/>
              </a:spcBef>
              <a:spcAft>
                <a:spcPts val="0"/>
              </a:spcAft>
              <a:buNone/>
            </a:pPr>
            <a:r>
              <a:rPr b="1" lang="en" sz="1300">
                <a:solidFill>
                  <a:srgbClr val="FFFFFF"/>
                </a:solidFill>
                <a:latin typeface="Corbel"/>
                <a:ea typeface="Corbel"/>
                <a:cs typeface="Corbel"/>
                <a:sym typeface="Corbel"/>
              </a:rPr>
              <a:t>og planlegging</a:t>
            </a:r>
            <a:endParaRPr b="1" sz="1300">
              <a:solidFill>
                <a:srgbClr val="FFFFFF"/>
              </a:solidFill>
              <a:latin typeface="Corbel"/>
              <a:ea typeface="Corbel"/>
              <a:cs typeface="Corbel"/>
              <a:sym typeface="Corbel"/>
            </a:endParaRPr>
          </a:p>
        </p:txBody>
      </p:sp>
      <p:sp>
        <p:nvSpPr>
          <p:cNvPr id="527" name="Google Shape;527;p57"/>
          <p:cNvSpPr/>
          <p:nvPr/>
        </p:nvSpPr>
        <p:spPr>
          <a:xfrm>
            <a:off x="3041775" y="2497961"/>
            <a:ext cx="5513400" cy="739800"/>
          </a:xfrm>
          <a:prstGeom prst="rect">
            <a:avLst/>
          </a:prstGeom>
          <a:solidFill>
            <a:srgbClr val="F3F3F3"/>
          </a:solidFill>
          <a:ln cap="flat" cmpd="sng" w="9525">
            <a:solidFill>
              <a:srgbClr val="060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800"/>
              </a:spcAft>
              <a:buNone/>
            </a:pPr>
            <a:r>
              <a:rPr i="1" lang="en" sz="1100">
                <a:latin typeface="Corbel"/>
                <a:ea typeface="Corbel"/>
                <a:cs typeface="Corbel"/>
                <a:sym typeface="Corbel"/>
              </a:rPr>
              <a:t>Bedre forutsigbarhet og mulighet for effektiv og presis planlegging og oppfølging av arbeidsoperasjoner, utsett, biomasseutvikling, fôring og tilvekst m.m. </a:t>
            </a:r>
            <a:endParaRPr i="1" sz="1100">
              <a:latin typeface="Corbel"/>
              <a:ea typeface="Corbel"/>
              <a:cs typeface="Corbel"/>
              <a:sym typeface="Corbel"/>
            </a:endParaRPr>
          </a:p>
        </p:txBody>
      </p:sp>
      <p:sp>
        <p:nvSpPr>
          <p:cNvPr id="528" name="Google Shape;528;p57"/>
          <p:cNvSpPr/>
          <p:nvPr/>
        </p:nvSpPr>
        <p:spPr>
          <a:xfrm>
            <a:off x="428775" y="3329691"/>
            <a:ext cx="2613000" cy="739800"/>
          </a:xfrm>
          <a:prstGeom prst="rect">
            <a:avLst/>
          </a:prstGeom>
          <a:solidFill>
            <a:srgbClr val="060D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300">
                <a:solidFill>
                  <a:srgbClr val="FFFFFF"/>
                </a:solidFill>
                <a:latin typeface="Corbel"/>
                <a:ea typeface="Corbel"/>
                <a:cs typeface="Corbel"/>
                <a:sym typeface="Corbel"/>
              </a:rPr>
              <a:t>Mulighet for å optimere salg </a:t>
            </a:r>
            <a:endParaRPr b="1" sz="1300">
              <a:solidFill>
                <a:srgbClr val="FFFFFF"/>
              </a:solidFill>
              <a:latin typeface="Corbel"/>
              <a:ea typeface="Corbel"/>
              <a:cs typeface="Corbel"/>
              <a:sym typeface="Corbel"/>
            </a:endParaRPr>
          </a:p>
        </p:txBody>
      </p:sp>
      <p:sp>
        <p:nvSpPr>
          <p:cNvPr id="529" name="Google Shape;529;p57"/>
          <p:cNvSpPr/>
          <p:nvPr/>
        </p:nvSpPr>
        <p:spPr>
          <a:xfrm>
            <a:off x="3041775" y="3329691"/>
            <a:ext cx="5513400" cy="739800"/>
          </a:xfrm>
          <a:prstGeom prst="rect">
            <a:avLst/>
          </a:prstGeom>
          <a:solidFill>
            <a:srgbClr val="F3F3F3"/>
          </a:solidFill>
          <a:ln cap="flat" cmpd="sng" w="9525">
            <a:solidFill>
              <a:srgbClr val="060D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800"/>
              </a:spcAft>
              <a:buNone/>
            </a:pPr>
            <a:r>
              <a:rPr i="1" lang="en" sz="1100">
                <a:latin typeface="Corbel"/>
                <a:ea typeface="Corbel"/>
                <a:cs typeface="Corbel"/>
                <a:sym typeface="Corbel"/>
              </a:rPr>
              <a:t>Mulighet til å bedre kunne planlegge for å treffe riktig på salg og slakt etc. - “vinne i markedet”</a:t>
            </a:r>
            <a:endParaRPr i="1" sz="1100">
              <a:latin typeface="Corbel"/>
              <a:ea typeface="Corbel"/>
              <a:cs typeface="Corbel"/>
              <a:sym typeface="Corbe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EFF9FB"/>
        </a:solidFill>
      </p:bgPr>
    </p:bg>
    <p:spTree>
      <p:nvGrpSpPr>
        <p:cNvPr id="533" name="Shape 533"/>
        <p:cNvGrpSpPr/>
        <p:nvPr/>
      </p:nvGrpSpPr>
      <p:grpSpPr>
        <a:xfrm>
          <a:off x="0" y="0"/>
          <a:ext cx="0" cy="0"/>
          <a:chOff x="0" y="0"/>
          <a:chExt cx="0" cy="0"/>
        </a:xfrm>
      </p:grpSpPr>
      <p:sp>
        <p:nvSpPr>
          <p:cNvPr id="534" name="Google Shape;534;p58"/>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10069F"/>
              </a:buClr>
              <a:buSzPts val="2100"/>
              <a:buFont typeface="Corbel"/>
              <a:buNone/>
            </a:pPr>
            <a:r>
              <a:rPr b="1" lang="en" sz="2100">
                <a:solidFill>
                  <a:srgbClr val="10069F"/>
                </a:solidFill>
                <a:latin typeface="Corbel"/>
                <a:ea typeface="Corbel"/>
                <a:cs typeface="Corbel"/>
                <a:sym typeface="Corbel"/>
              </a:rPr>
              <a:t>Mulig vei videre - til diskusjon</a:t>
            </a:r>
            <a:endParaRPr sz="2100"/>
          </a:p>
        </p:txBody>
      </p:sp>
      <p:pic>
        <p:nvPicPr>
          <p:cNvPr id="535" name="Google Shape;535;p58"/>
          <p:cNvPicPr preferRelativeResize="0"/>
          <p:nvPr/>
        </p:nvPicPr>
        <p:blipFill>
          <a:blip r:embed="rId3">
            <a:alphaModFix/>
          </a:blip>
          <a:stretch>
            <a:fillRect/>
          </a:stretch>
        </p:blipFill>
        <p:spPr>
          <a:xfrm>
            <a:off x="7616600" y="98675"/>
            <a:ext cx="1354150" cy="584975"/>
          </a:xfrm>
          <a:prstGeom prst="rect">
            <a:avLst/>
          </a:prstGeom>
          <a:noFill/>
          <a:ln>
            <a:noFill/>
          </a:ln>
        </p:spPr>
      </p:pic>
      <p:pic>
        <p:nvPicPr>
          <p:cNvPr id="536" name="Google Shape;536;p58"/>
          <p:cNvPicPr preferRelativeResize="0"/>
          <p:nvPr/>
        </p:nvPicPr>
        <p:blipFill>
          <a:blip r:embed="rId4">
            <a:alphaModFix/>
          </a:blip>
          <a:stretch>
            <a:fillRect/>
          </a:stretch>
        </p:blipFill>
        <p:spPr>
          <a:xfrm>
            <a:off x="4572000" y="4833225"/>
            <a:ext cx="4523251" cy="287575"/>
          </a:xfrm>
          <a:prstGeom prst="rect">
            <a:avLst/>
          </a:prstGeom>
          <a:noFill/>
          <a:ln>
            <a:noFill/>
          </a:ln>
        </p:spPr>
      </p:pic>
      <p:pic>
        <p:nvPicPr>
          <p:cNvPr id="537" name="Google Shape;537;p58"/>
          <p:cNvPicPr preferRelativeResize="0"/>
          <p:nvPr/>
        </p:nvPicPr>
        <p:blipFill>
          <a:blip r:embed="rId5">
            <a:alphaModFix/>
          </a:blip>
          <a:stretch>
            <a:fillRect/>
          </a:stretch>
        </p:blipFill>
        <p:spPr>
          <a:xfrm>
            <a:off x="4504575" y="1267836"/>
            <a:ext cx="4184100" cy="3073825"/>
          </a:xfrm>
          <a:prstGeom prst="rect">
            <a:avLst/>
          </a:prstGeom>
          <a:noFill/>
          <a:ln>
            <a:noFill/>
          </a:ln>
        </p:spPr>
      </p:pic>
      <p:sp>
        <p:nvSpPr>
          <p:cNvPr id="538" name="Google Shape;538;p58"/>
          <p:cNvSpPr/>
          <p:nvPr/>
        </p:nvSpPr>
        <p:spPr>
          <a:xfrm>
            <a:off x="428775" y="1267825"/>
            <a:ext cx="3811800" cy="3073800"/>
          </a:xfrm>
          <a:prstGeom prst="rect">
            <a:avLst/>
          </a:prstGeom>
          <a:solidFill>
            <a:srgbClr val="060D4F"/>
          </a:solidFill>
          <a:ln>
            <a:noFill/>
          </a:ln>
        </p:spPr>
        <p:txBody>
          <a:bodyPr anchorCtr="0" anchor="ctr" bIns="45700" lIns="91425" spcFirstLastPara="1" rIns="91425" wrap="square" tIns="45700">
            <a:noAutofit/>
          </a:bodyPr>
          <a:lstStyle/>
          <a:p>
            <a:pPr indent="-311150" lvl="0" marL="457200" marR="0" rtl="0" algn="l">
              <a:lnSpc>
                <a:spcPct val="100000"/>
              </a:lnSpc>
              <a:spcBef>
                <a:spcPts val="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Kort fase etter sommeren med ytterligere forbedringer for å plukke ned lavthengende frukter, tentativt august til feks oktober</a:t>
            </a:r>
            <a:endParaRPr sz="1300">
              <a:solidFill>
                <a:srgbClr val="FFFFFF"/>
              </a:solidFill>
              <a:latin typeface="Corbel"/>
              <a:ea typeface="Corbel"/>
              <a:cs typeface="Corbel"/>
              <a:sym typeface="Corbel"/>
            </a:endParaRPr>
          </a:p>
          <a:p>
            <a:pPr indent="-311150" lvl="0" marL="457200" marR="0" rtl="0" algn="l">
              <a:lnSpc>
                <a:spcPct val="100000"/>
              </a:lnSpc>
              <a:spcBef>
                <a:spcPts val="800"/>
              </a:spcBef>
              <a:spcAft>
                <a:spcPts val="0"/>
              </a:spcAft>
              <a:buClr>
                <a:srgbClr val="FFFFFF"/>
              </a:buClr>
              <a:buSzPts val="1300"/>
              <a:buFont typeface="Corbel"/>
              <a:buChar char="●"/>
            </a:pPr>
            <a:r>
              <a:rPr lang="en" sz="1300">
                <a:solidFill>
                  <a:srgbClr val="FFFFFF"/>
                </a:solidFill>
                <a:latin typeface="Corbel"/>
                <a:ea typeface="Corbel"/>
                <a:cs typeface="Corbel"/>
                <a:sym typeface="Corbel"/>
              </a:rPr>
              <a:t>Startfase med varsler 15. oktober, 15. november og 15. desember, så evaluering i februar 2021</a:t>
            </a:r>
            <a:endParaRPr sz="1300">
              <a:solidFill>
                <a:srgbClr val="FFFFFF"/>
              </a:solidFill>
              <a:latin typeface="Corbel"/>
              <a:ea typeface="Corbel"/>
              <a:cs typeface="Corbel"/>
              <a:sym typeface="Corbel"/>
            </a:endParaRPr>
          </a:p>
          <a:p>
            <a:pPr indent="-311150" lvl="0" marL="457200" marR="0" rtl="0" algn="l">
              <a:lnSpc>
                <a:spcPct val="100000"/>
              </a:lnSpc>
              <a:spcBef>
                <a:spcPts val="800"/>
              </a:spcBef>
              <a:spcAft>
                <a:spcPts val="800"/>
              </a:spcAft>
              <a:buClr>
                <a:srgbClr val="FFFFFF"/>
              </a:buClr>
              <a:buSzPts val="1300"/>
              <a:buFont typeface="Corbel"/>
              <a:buChar char="●"/>
            </a:pPr>
            <a:r>
              <a:rPr lang="en" sz="1300">
                <a:solidFill>
                  <a:srgbClr val="FFFFFF"/>
                </a:solidFill>
                <a:latin typeface="Corbel"/>
                <a:ea typeface="Corbel"/>
                <a:cs typeface="Corbel"/>
                <a:sym typeface="Corbel"/>
              </a:rPr>
              <a:t>Mulig deltakelse i SFI-en Climate Futures</a:t>
            </a:r>
            <a:endParaRPr sz="1300">
              <a:solidFill>
                <a:srgbClr val="FFFFFF"/>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descr="body of water under sky" id="186" name="Google Shape;186;p34"/>
          <p:cNvPicPr preferRelativeResize="0"/>
          <p:nvPr/>
        </p:nvPicPr>
        <p:blipFill rotWithShape="1">
          <a:blip r:embed="rId3">
            <a:alphaModFix/>
          </a:blip>
          <a:srcRect b="0" l="0" r="0" t="3753"/>
          <a:stretch/>
        </p:blipFill>
        <p:spPr>
          <a:xfrm>
            <a:off x="0" y="1038225"/>
            <a:ext cx="9144000" cy="3720703"/>
          </a:xfrm>
          <a:prstGeom prst="rect">
            <a:avLst/>
          </a:prstGeom>
          <a:noFill/>
          <a:ln>
            <a:noFill/>
          </a:ln>
        </p:spPr>
      </p:pic>
      <p:sp>
        <p:nvSpPr>
          <p:cNvPr id="187" name="Google Shape;187;p34"/>
          <p:cNvSpPr txBox="1"/>
          <p:nvPr>
            <p:ph type="title"/>
          </p:nvPr>
        </p:nvSpPr>
        <p:spPr>
          <a:xfrm>
            <a:off x="464989" y="327770"/>
            <a:ext cx="7246800" cy="448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orbel"/>
              <a:buNone/>
            </a:pPr>
            <a:r>
              <a:rPr lang="en" sz="2100"/>
              <a:t>Innhold</a:t>
            </a:r>
            <a:endParaRPr sz="2100"/>
          </a:p>
        </p:txBody>
      </p:sp>
      <p:sp>
        <p:nvSpPr>
          <p:cNvPr id="188" name="Google Shape;188;p34"/>
          <p:cNvSpPr/>
          <p:nvPr/>
        </p:nvSpPr>
        <p:spPr>
          <a:xfrm>
            <a:off x="2570173" y="1590224"/>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Resultater</a:t>
            </a:r>
            <a:endParaRPr b="1" i="0" sz="1800" u="none" cap="none" strike="noStrike">
              <a:solidFill>
                <a:srgbClr val="FFFFFF"/>
              </a:solidFill>
              <a:latin typeface="Corbel"/>
              <a:ea typeface="Corbel"/>
              <a:cs typeface="Corbel"/>
              <a:sym typeface="Corbel"/>
            </a:endParaRPr>
          </a:p>
        </p:txBody>
      </p:sp>
      <p:sp>
        <p:nvSpPr>
          <p:cNvPr id="189" name="Google Shape;189;p34"/>
          <p:cNvSpPr/>
          <p:nvPr/>
        </p:nvSpPr>
        <p:spPr>
          <a:xfrm>
            <a:off x="4675356" y="1590220"/>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Muligheter og potensiell vei videre</a:t>
            </a:r>
            <a:r>
              <a:rPr b="1" i="0" lang="en" sz="1800" u="none" cap="none" strike="noStrike">
                <a:solidFill>
                  <a:srgbClr val="FFFFFF"/>
                </a:solidFill>
                <a:latin typeface="Corbel"/>
                <a:ea typeface="Corbel"/>
                <a:cs typeface="Corbel"/>
                <a:sym typeface="Corbel"/>
              </a:rPr>
              <a:t> </a:t>
            </a:r>
            <a:endParaRPr b="0" i="0" sz="1400" u="none" cap="none" strike="noStrike">
              <a:solidFill>
                <a:schemeClr val="dk1"/>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t/>
            </a:r>
            <a:endParaRPr b="1" i="0" sz="1800" u="none" cap="none" strike="noStrike">
              <a:solidFill>
                <a:srgbClr val="FFFFFF"/>
              </a:solidFill>
              <a:latin typeface="Corbel"/>
              <a:ea typeface="Corbel"/>
              <a:cs typeface="Corbel"/>
              <a:sym typeface="Corbel"/>
            </a:endParaRPr>
          </a:p>
        </p:txBody>
      </p:sp>
      <p:sp>
        <p:nvSpPr>
          <p:cNvPr id="190" name="Google Shape;190;p34"/>
          <p:cNvSpPr/>
          <p:nvPr/>
        </p:nvSpPr>
        <p:spPr>
          <a:xfrm>
            <a:off x="6780540" y="1590215"/>
            <a:ext cx="1895700" cy="2444700"/>
          </a:xfrm>
          <a:prstGeom prst="rect">
            <a:avLst/>
          </a:prstGeom>
          <a:solidFill>
            <a:schemeClr val="lt1">
              <a:alpha val="35290"/>
            </a:scheme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rgbClr val="FFFFFF"/>
              </a:solidFill>
              <a:latin typeface="Corbel"/>
              <a:ea typeface="Corbel"/>
              <a:cs typeface="Corbel"/>
              <a:sym typeface="Corbel"/>
            </a:endParaRPr>
          </a:p>
          <a:p>
            <a:pPr indent="0" lvl="0" marL="0" marR="0" rtl="0" algn="ctr">
              <a:spcBef>
                <a:spcPts val="0"/>
              </a:spcBef>
              <a:spcAft>
                <a:spcPts val="0"/>
              </a:spcAft>
              <a:buClr>
                <a:srgbClr val="FFFFFF"/>
              </a:buClr>
              <a:buSzPts val="1800"/>
              <a:buFont typeface="Corbel"/>
              <a:buNone/>
            </a:pPr>
            <a:r>
              <a:rPr b="1" lang="en" sz="1800">
                <a:solidFill>
                  <a:srgbClr val="FFFFFF"/>
                </a:solidFill>
                <a:latin typeface="Corbel"/>
                <a:ea typeface="Corbel"/>
                <a:cs typeface="Corbel"/>
                <a:sym typeface="Corbel"/>
              </a:rPr>
              <a:t>Appendiks</a:t>
            </a:r>
            <a:endParaRPr b="0" i="0" sz="1400" u="none" cap="none" strike="noStrike">
              <a:solidFill>
                <a:schemeClr val="dk1"/>
              </a:solidFill>
              <a:latin typeface="Corbel"/>
              <a:ea typeface="Corbel"/>
              <a:cs typeface="Corbel"/>
              <a:sym typeface="Corbel"/>
            </a:endParaRPr>
          </a:p>
        </p:txBody>
      </p:sp>
      <p:sp>
        <p:nvSpPr>
          <p:cNvPr id="191" name="Google Shape;191;p34"/>
          <p:cNvSpPr/>
          <p:nvPr/>
        </p:nvSpPr>
        <p:spPr>
          <a:xfrm>
            <a:off x="465000" y="1612925"/>
            <a:ext cx="1923900" cy="2444700"/>
          </a:xfrm>
          <a:prstGeom prst="rect">
            <a:avLst/>
          </a:prstGeom>
          <a:solidFill>
            <a:srgbClr val="EFF9FB">
              <a:alpha val="65100"/>
            </a:srgbClr>
          </a:solidFill>
          <a:ln>
            <a:noFill/>
          </a:ln>
        </p:spPr>
        <p:txBody>
          <a:bodyPr anchorCtr="0" anchor="t" bIns="34275" lIns="68575" spcFirstLastPara="1" rIns="68575" wrap="square" tIns="135000">
            <a:noAutofit/>
          </a:bodyPr>
          <a:lstStyle/>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marR="0" rtl="0" algn="ctr">
              <a:spcBef>
                <a:spcPts val="0"/>
              </a:spcBef>
              <a:spcAft>
                <a:spcPts val="0"/>
              </a:spcAft>
              <a:buClr>
                <a:schemeClr val="dk1"/>
              </a:buClr>
              <a:buSzPts val="1800"/>
              <a:buFont typeface="Corbel"/>
              <a:buNone/>
            </a:pPr>
            <a:r>
              <a:t/>
            </a:r>
            <a:endParaRPr b="1" i="0" sz="1800" u="none" cap="none" strike="noStrike">
              <a:solidFill>
                <a:schemeClr val="accent1"/>
              </a:solidFill>
              <a:latin typeface="Corbel"/>
              <a:ea typeface="Corbel"/>
              <a:cs typeface="Corbel"/>
              <a:sym typeface="Corbel"/>
            </a:endParaRPr>
          </a:p>
          <a:p>
            <a:pPr indent="0" lvl="0" marL="0" rtl="0" algn="ctr">
              <a:spcBef>
                <a:spcPts val="0"/>
              </a:spcBef>
              <a:spcAft>
                <a:spcPts val="0"/>
              </a:spcAft>
              <a:buClr>
                <a:schemeClr val="accent1"/>
              </a:buClr>
              <a:buSzPts val="1800"/>
              <a:buFont typeface="Corbel"/>
              <a:buNone/>
            </a:pPr>
            <a:r>
              <a:rPr b="1" lang="en" sz="1800">
                <a:solidFill>
                  <a:schemeClr val="accent1"/>
                </a:solidFill>
                <a:latin typeface="Corbel"/>
                <a:ea typeface="Corbel"/>
                <a:cs typeface="Corbel"/>
                <a:sym typeface="Corbel"/>
              </a:rPr>
              <a:t>Innledning</a:t>
            </a:r>
            <a:endParaRPr b="1" sz="1800">
              <a:solidFill>
                <a:schemeClr val="accent1"/>
              </a:solidFill>
              <a:latin typeface="Corbel"/>
              <a:ea typeface="Corbel"/>
              <a:cs typeface="Corbel"/>
              <a:sym typeface="Corbel"/>
            </a:endParaRPr>
          </a:p>
          <a:p>
            <a:pPr indent="0" lvl="0" marL="0" rtl="0" algn="ctr">
              <a:spcBef>
                <a:spcPts val="0"/>
              </a:spcBef>
              <a:spcAft>
                <a:spcPts val="0"/>
              </a:spcAft>
              <a:buClr>
                <a:schemeClr val="accent1"/>
              </a:buClr>
              <a:buSzPts val="1800"/>
              <a:buFont typeface="Corbel"/>
              <a:buNone/>
            </a:pPr>
            <a:r>
              <a:t/>
            </a:r>
            <a:endParaRPr b="1" sz="1800">
              <a:solidFill>
                <a:schemeClr val="accent1"/>
              </a:solidFill>
              <a:latin typeface="Corbel"/>
              <a:ea typeface="Corbel"/>
              <a:cs typeface="Corbel"/>
              <a:sym typeface="Corbel"/>
            </a:endParaRPr>
          </a:p>
          <a:p>
            <a:pPr indent="-317500" lvl="0" marL="457200" rtl="0" algn="l">
              <a:spcBef>
                <a:spcPts val="0"/>
              </a:spcBef>
              <a:spcAft>
                <a:spcPts val="0"/>
              </a:spcAft>
              <a:buClr>
                <a:schemeClr val="accent1"/>
              </a:buClr>
              <a:buSzPts val="1400"/>
              <a:buFont typeface="Corbel"/>
              <a:buChar char="●"/>
            </a:pPr>
            <a:r>
              <a:rPr lang="en">
                <a:solidFill>
                  <a:schemeClr val="accent1"/>
                </a:solidFill>
                <a:latin typeface="Corbel"/>
                <a:ea typeface="Corbel"/>
                <a:cs typeface="Corbel"/>
                <a:sym typeface="Corbel"/>
              </a:rPr>
              <a:t>Bakgrunn</a:t>
            </a:r>
            <a:endParaRPr>
              <a:solidFill>
                <a:schemeClr val="accent1"/>
              </a:solidFill>
              <a:latin typeface="Corbel"/>
              <a:ea typeface="Corbel"/>
              <a:cs typeface="Corbel"/>
              <a:sym typeface="Corbel"/>
            </a:endParaRPr>
          </a:p>
          <a:p>
            <a:pPr indent="-317500" lvl="0" marL="457200" rtl="0" algn="l">
              <a:spcBef>
                <a:spcPts val="0"/>
              </a:spcBef>
              <a:spcAft>
                <a:spcPts val="0"/>
              </a:spcAft>
              <a:buClr>
                <a:schemeClr val="accent1"/>
              </a:buClr>
              <a:buSzPts val="1400"/>
              <a:buFont typeface="Corbel"/>
              <a:buChar char="●"/>
            </a:pPr>
            <a:r>
              <a:rPr lang="en">
                <a:solidFill>
                  <a:schemeClr val="accent1"/>
                </a:solidFill>
                <a:latin typeface="Corbel"/>
                <a:ea typeface="Corbel"/>
                <a:cs typeface="Corbel"/>
                <a:sym typeface="Corbel"/>
              </a:rPr>
              <a:t>Formål med pilot</a:t>
            </a:r>
            <a:endParaRPr>
              <a:solidFill>
                <a:schemeClr val="accent1"/>
              </a:solidFill>
              <a:latin typeface="Corbel"/>
              <a:ea typeface="Corbel"/>
              <a:cs typeface="Corbel"/>
              <a:sym typeface="Corbel"/>
            </a:endParaRPr>
          </a:p>
          <a:p>
            <a:pPr indent="-317500" lvl="0" marL="457200" rtl="0" algn="l">
              <a:spcBef>
                <a:spcPts val="0"/>
              </a:spcBef>
              <a:spcAft>
                <a:spcPts val="0"/>
              </a:spcAft>
              <a:buClr>
                <a:schemeClr val="accent1"/>
              </a:buClr>
              <a:buSzPts val="1400"/>
              <a:buFont typeface="Corbel"/>
              <a:buChar char="●"/>
            </a:pPr>
            <a:r>
              <a:rPr lang="en">
                <a:solidFill>
                  <a:schemeClr val="accent1"/>
                </a:solidFill>
                <a:latin typeface="Corbel"/>
                <a:ea typeface="Corbel"/>
                <a:cs typeface="Corbel"/>
                <a:sym typeface="Corbel"/>
              </a:rPr>
              <a:t>Lokasjon og datagrunnlag</a:t>
            </a:r>
            <a:endParaRPr sz="900">
              <a:solidFill>
                <a:schemeClr val="accent1"/>
              </a:solidFill>
              <a:latin typeface="Corbel"/>
              <a:ea typeface="Corbel"/>
              <a:cs typeface="Corbel"/>
              <a:sym typeface="Corbel"/>
            </a:endParaRPr>
          </a:p>
          <a:p>
            <a:pPr indent="-317500" lvl="0" marL="457200" rtl="0" algn="l">
              <a:spcBef>
                <a:spcPts val="0"/>
              </a:spcBef>
              <a:spcAft>
                <a:spcPts val="0"/>
              </a:spcAft>
              <a:buClr>
                <a:schemeClr val="accent1"/>
              </a:buClr>
              <a:buSzPts val="1400"/>
              <a:buFont typeface="Corbel"/>
              <a:buChar char="●"/>
            </a:pPr>
            <a:r>
              <a:rPr lang="en">
                <a:solidFill>
                  <a:schemeClr val="accent1"/>
                </a:solidFill>
                <a:latin typeface="Corbel"/>
                <a:ea typeface="Corbel"/>
                <a:cs typeface="Corbel"/>
                <a:sym typeface="Corbel"/>
              </a:rPr>
              <a:t>Metode</a:t>
            </a:r>
            <a:endParaRPr sz="1700">
              <a:solidFill>
                <a:schemeClr val="accent1"/>
              </a:solidFill>
              <a:latin typeface="Corbel"/>
              <a:ea typeface="Corbel"/>
              <a:cs typeface="Corbel"/>
              <a:sym typeface="Corbel"/>
            </a:endParaRPr>
          </a:p>
        </p:txBody>
      </p:sp>
      <p:sp>
        <p:nvSpPr>
          <p:cNvPr id="192" name="Google Shape;192;p34"/>
          <p:cNvSpPr/>
          <p:nvPr/>
        </p:nvSpPr>
        <p:spPr>
          <a:xfrm>
            <a:off x="1244012" y="1847850"/>
            <a:ext cx="337500" cy="33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93" name="Google Shape;193;p34"/>
          <p:cNvSpPr/>
          <p:nvPr/>
        </p:nvSpPr>
        <p:spPr>
          <a:xfrm>
            <a:off x="3349196"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2</a:t>
            </a:r>
            <a:endParaRPr b="0" i="0" sz="1400" u="none" cap="none" strike="noStrike">
              <a:solidFill>
                <a:schemeClr val="dk1"/>
              </a:solidFill>
              <a:latin typeface="Corbel"/>
              <a:ea typeface="Corbel"/>
              <a:cs typeface="Corbel"/>
              <a:sym typeface="Corbel"/>
            </a:endParaRPr>
          </a:p>
        </p:txBody>
      </p:sp>
      <p:sp>
        <p:nvSpPr>
          <p:cNvPr id="194" name="Google Shape;194;p34"/>
          <p:cNvSpPr/>
          <p:nvPr/>
        </p:nvSpPr>
        <p:spPr>
          <a:xfrm>
            <a:off x="5454379"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3</a:t>
            </a:r>
            <a:endParaRPr b="0" i="0" sz="1400" u="none" cap="none" strike="noStrike">
              <a:solidFill>
                <a:schemeClr val="dk1"/>
              </a:solidFill>
              <a:latin typeface="Corbel"/>
              <a:ea typeface="Corbel"/>
              <a:cs typeface="Corbel"/>
              <a:sym typeface="Corbel"/>
            </a:endParaRPr>
          </a:p>
        </p:txBody>
      </p:sp>
      <p:sp>
        <p:nvSpPr>
          <p:cNvPr id="195" name="Google Shape;195;p34"/>
          <p:cNvSpPr/>
          <p:nvPr/>
        </p:nvSpPr>
        <p:spPr>
          <a:xfrm>
            <a:off x="7559563" y="1847850"/>
            <a:ext cx="337500" cy="338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4</a:t>
            </a:r>
            <a:endParaRPr b="0" i="0" sz="1400" u="none" cap="none" strike="noStrike">
              <a:solidFill>
                <a:schemeClr val="dk1"/>
              </a:solidFill>
              <a:latin typeface="Corbel"/>
              <a:ea typeface="Corbel"/>
              <a:cs typeface="Corbel"/>
              <a:sym typeface="Corbel"/>
            </a:endParaRPr>
          </a:p>
        </p:txBody>
      </p:sp>
      <p:pic>
        <p:nvPicPr>
          <p:cNvPr id="196" name="Google Shape;196;p34"/>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197" name="Google Shape;197;p34"/>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35"/>
          <p:cNvPicPr preferRelativeResize="0"/>
          <p:nvPr/>
        </p:nvPicPr>
        <p:blipFill rotWithShape="1">
          <a:blip r:embed="rId3">
            <a:alphaModFix/>
          </a:blip>
          <a:srcRect b="25613" l="0" r="0" t="12366"/>
          <a:stretch/>
        </p:blipFill>
        <p:spPr>
          <a:xfrm>
            <a:off x="2383" y="1036934"/>
            <a:ext cx="9141615" cy="3724477"/>
          </a:xfrm>
          <a:prstGeom prst="rect">
            <a:avLst/>
          </a:prstGeom>
          <a:noFill/>
          <a:ln>
            <a:noFill/>
          </a:ln>
        </p:spPr>
      </p:pic>
      <p:sp>
        <p:nvSpPr>
          <p:cNvPr id="204" name="Google Shape;204;p35"/>
          <p:cNvSpPr txBox="1"/>
          <p:nvPr>
            <p:ph type="title"/>
          </p:nvPr>
        </p:nvSpPr>
        <p:spPr>
          <a:xfrm>
            <a:off x="464989" y="327770"/>
            <a:ext cx="7246800" cy="603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900"/>
              <a:buFont typeface="Corbel"/>
              <a:buNone/>
            </a:pPr>
            <a:br>
              <a:rPr lang="en" sz="1900"/>
            </a:br>
            <a:r>
              <a:rPr lang="en" sz="1900"/>
              <a:t>Bakgrunn</a:t>
            </a:r>
            <a:endParaRPr sz="1900"/>
          </a:p>
        </p:txBody>
      </p:sp>
      <p:sp>
        <p:nvSpPr>
          <p:cNvPr id="205" name="Google Shape;205;p35"/>
          <p:cNvSpPr/>
          <p:nvPr/>
        </p:nvSpPr>
        <p:spPr>
          <a:xfrm>
            <a:off x="0" y="1032272"/>
            <a:ext cx="9144000" cy="3729000"/>
          </a:xfrm>
          <a:prstGeom prst="rect">
            <a:avLst/>
          </a:prstGeom>
          <a:solidFill>
            <a:srgbClr val="0A1476">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rbel"/>
              <a:ea typeface="Corbel"/>
              <a:cs typeface="Corbel"/>
              <a:sym typeface="Corbel"/>
            </a:endParaRPr>
          </a:p>
        </p:txBody>
      </p:sp>
      <p:sp>
        <p:nvSpPr>
          <p:cNvPr id="206" name="Google Shape;206;p35"/>
          <p:cNvSpPr/>
          <p:nvPr/>
        </p:nvSpPr>
        <p:spPr>
          <a:xfrm>
            <a:off x="147100" y="1787812"/>
            <a:ext cx="8849700" cy="2197200"/>
          </a:xfrm>
          <a:prstGeom prst="rect">
            <a:avLst/>
          </a:prstGeom>
          <a:noFill/>
          <a:ln>
            <a:noFill/>
          </a:ln>
        </p:spPr>
        <p:txBody>
          <a:bodyPr anchorCtr="0" anchor="t" bIns="34275" lIns="68575" spcFirstLastPara="1" rIns="68575" wrap="square" tIns="34275">
            <a:noAutofit/>
          </a:bodyPr>
          <a:lstStyle/>
          <a:p>
            <a:pPr indent="0" lvl="0" marL="0" marR="0" rtl="0" algn="ctr">
              <a:spcBef>
                <a:spcPts val="1400"/>
              </a:spcBef>
              <a:spcAft>
                <a:spcPts val="0"/>
              </a:spcAft>
              <a:buNone/>
            </a:pPr>
            <a:r>
              <a:rPr b="1" i="1" lang="en" sz="1800">
                <a:solidFill>
                  <a:srgbClr val="F8F8F8"/>
                </a:solidFill>
                <a:latin typeface="Corbel"/>
                <a:ea typeface="Corbel"/>
                <a:cs typeface="Corbel"/>
                <a:sym typeface="Corbel"/>
              </a:rPr>
              <a:t>Eide ser et potensial for å forbedre sine planleggingsrutiner ved hjelp av varsler av havtemperatur frem i tid</a:t>
            </a:r>
            <a:endParaRPr b="1" i="1" sz="1800">
              <a:solidFill>
                <a:srgbClr val="F8F8F8"/>
              </a:solidFill>
              <a:latin typeface="Corbel"/>
              <a:ea typeface="Corbel"/>
              <a:cs typeface="Corbel"/>
              <a:sym typeface="Corbel"/>
            </a:endParaRPr>
          </a:p>
          <a:p>
            <a:pPr indent="0" lvl="0" marL="0" marR="0" rtl="0" algn="ctr">
              <a:spcBef>
                <a:spcPts val="1400"/>
              </a:spcBef>
              <a:spcAft>
                <a:spcPts val="0"/>
              </a:spcAft>
              <a:buNone/>
            </a:pPr>
            <a:r>
              <a:rPr b="1" i="1" lang="en" sz="1800">
                <a:solidFill>
                  <a:srgbClr val="F8F8F8"/>
                </a:solidFill>
                <a:latin typeface="Corbel"/>
                <a:ea typeface="Corbel"/>
                <a:cs typeface="Corbel"/>
                <a:sym typeface="Corbel"/>
              </a:rPr>
              <a:t>NORCE og Bjerknessenteret har jobbet med hav- og klimadata i 20 år, men dette er første gang det brukes sammen med en oppdretter</a:t>
            </a:r>
            <a:endParaRPr b="1" i="1" sz="1800">
              <a:solidFill>
                <a:srgbClr val="F8F8F8"/>
              </a:solidFill>
              <a:latin typeface="Corbel"/>
              <a:ea typeface="Corbel"/>
              <a:cs typeface="Corbel"/>
              <a:sym typeface="Corbel"/>
            </a:endParaRPr>
          </a:p>
          <a:p>
            <a:pPr indent="0" lvl="0" marL="0" marR="0" rtl="0" algn="ctr">
              <a:spcBef>
                <a:spcPts val="1400"/>
              </a:spcBef>
              <a:spcAft>
                <a:spcPts val="0"/>
              </a:spcAft>
              <a:buNone/>
            </a:pPr>
            <a:r>
              <a:rPr b="1" i="1" lang="en" sz="1800">
                <a:solidFill>
                  <a:srgbClr val="F8F8F8"/>
                </a:solidFill>
                <a:latin typeface="Corbel"/>
                <a:ea typeface="Corbel"/>
                <a:cs typeface="Corbel"/>
                <a:sym typeface="Corbel"/>
              </a:rPr>
              <a:t>PwC kjenner Eide og bransjen, og dette er første gang PwC og NORCE samarbeider rundt produktutvikling innen havbruk</a:t>
            </a:r>
            <a:endParaRPr b="1" i="1" sz="1800">
              <a:solidFill>
                <a:srgbClr val="F8F8F8"/>
              </a:solidFill>
              <a:latin typeface="Corbel"/>
              <a:ea typeface="Corbel"/>
              <a:cs typeface="Corbel"/>
              <a:sym typeface="Corbel"/>
            </a:endParaRPr>
          </a:p>
        </p:txBody>
      </p:sp>
      <p:sp>
        <p:nvSpPr>
          <p:cNvPr id="207" name="Google Shape;207;p35"/>
          <p:cNvSpPr/>
          <p:nvPr/>
        </p:nvSpPr>
        <p:spPr>
          <a:xfrm>
            <a:off x="94357" y="86767"/>
            <a:ext cx="847500" cy="218400"/>
          </a:xfrm>
          <a:prstGeom prst="rect">
            <a:avLst/>
          </a:prstGeom>
          <a:solidFill>
            <a:srgbClr val="0E1B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EFF9FB"/>
                </a:solidFill>
                <a:latin typeface="Corbel"/>
                <a:ea typeface="Corbel"/>
                <a:cs typeface="Corbel"/>
                <a:sym typeface="Corbel"/>
              </a:rPr>
              <a:t>Bakgrunn</a:t>
            </a:r>
            <a:endParaRPr b="0" i="0" sz="600" u="none" cap="none" strike="noStrike">
              <a:solidFill>
                <a:srgbClr val="EFF9FB"/>
              </a:solidFill>
              <a:latin typeface="Corbel"/>
              <a:ea typeface="Corbel"/>
              <a:cs typeface="Corbel"/>
              <a:sym typeface="Corbel"/>
            </a:endParaRPr>
          </a:p>
        </p:txBody>
      </p:sp>
      <p:sp>
        <p:nvSpPr>
          <p:cNvPr id="208" name="Google Shape;208;p35"/>
          <p:cNvSpPr/>
          <p:nvPr/>
        </p:nvSpPr>
        <p:spPr>
          <a:xfrm>
            <a:off x="1789349"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Lokasjon og datagrunnlag</a:t>
            </a:r>
            <a:endParaRPr/>
          </a:p>
        </p:txBody>
      </p:sp>
      <p:sp>
        <p:nvSpPr>
          <p:cNvPr id="209" name="Google Shape;209;p35"/>
          <p:cNvSpPr/>
          <p:nvPr/>
        </p:nvSpPr>
        <p:spPr>
          <a:xfrm>
            <a:off x="2636840"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Metode</a:t>
            </a:r>
            <a:endParaRPr b="0" i="0" sz="600" u="none" cap="none" strike="noStrike">
              <a:solidFill>
                <a:srgbClr val="10069F"/>
              </a:solidFill>
              <a:latin typeface="Corbel"/>
              <a:ea typeface="Corbel"/>
              <a:cs typeface="Corbel"/>
              <a:sym typeface="Corbel"/>
            </a:endParaRPr>
          </a:p>
        </p:txBody>
      </p:sp>
      <p:sp>
        <p:nvSpPr>
          <p:cNvPr id="210" name="Google Shape;210;p35"/>
          <p:cNvSpPr/>
          <p:nvPr/>
        </p:nvSpPr>
        <p:spPr>
          <a:xfrm>
            <a:off x="941861"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Formål med pilot</a:t>
            </a:r>
            <a:endParaRPr/>
          </a:p>
        </p:txBody>
      </p:sp>
      <p:pic>
        <p:nvPicPr>
          <p:cNvPr id="211" name="Google Shape;211;p35"/>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212" name="Google Shape;212;p35"/>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36"/>
          <p:cNvPicPr preferRelativeResize="0"/>
          <p:nvPr/>
        </p:nvPicPr>
        <p:blipFill rotWithShape="1">
          <a:blip r:embed="rId3">
            <a:alphaModFix/>
          </a:blip>
          <a:srcRect b="25613" l="0" r="0" t="12366"/>
          <a:stretch/>
        </p:blipFill>
        <p:spPr>
          <a:xfrm>
            <a:off x="2383" y="1036934"/>
            <a:ext cx="9141615" cy="3724477"/>
          </a:xfrm>
          <a:prstGeom prst="rect">
            <a:avLst/>
          </a:prstGeom>
          <a:noFill/>
          <a:ln>
            <a:noFill/>
          </a:ln>
        </p:spPr>
      </p:pic>
      <p:sp>
        <p:nvSpPr>
          <p:cNvPr id="219" name="Google Shape;219;p36"/>
          <p:cNvSpPr txBox="1"/>
          <p:nvPr>
            <p:ph type="title"/>
          </p:nvPr>
        </p:nvSpPr>
        <p:spPr>
          <a:xfrm>
            <a:off x="464989" y="327770"/>
            <a:ext cx="7246800" cy="603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900"/>
              <a:buFont typeface="Corbel"/>
              <a:buNone/>
            </a:pPr>
            <a:br>
              <a:rPr lang="en" sz="1900"/>
            </a:br>
            <a:r>
              <a:rPr lang="en" sz="1900"/>
              <a:t>Formål med pilot</a:t>
            </a:r>
            <a:endParaRPr sz="1900"/>
          </a:p>
        </p:txBody>
      </p:sp>
      <p:sp>
        <p:nvSpPr>
          <p:cNvPr id="220" name="Google Shape;220;p36"/>
          <p:cNvSpPr/>
          <p:nvPr/>
        </p:nvSpPr>
        <p:spPr>
          <a:xfrm>
            <a:off x="0" y="1032272"/>
            <a:ext cx="9144000" cy="3729000"/>
          </a:xfrm>
          <a:prstGeom prst="rect">
            <a:avLst/>
          </a:prstGeom>
          <a:solidFill>
            <a:srgbClr val="0A1476">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orbel"/>
              <a:ea typeface="Corbel"/>
              <a:cs typeface="Corbel"/>
              <a:sym typeface="Corbel"/>
            </a:endParaRPr>
          </a:p>
        </p:txBody>
      </p:sp>
      <p:sp>
        <p:nvSpPr>
          <p:cNvPr id="221" name="Google Shape;221;p36"/>
          <p:cNvSpPr/>
          <p:nvPr/>
        </p:nvSpPr>
        <p:spPr>
          <a:xfrm>
            <a:off x="624050" y="1864000"/>
            <a:ext cx="7781100" cy="2197200"/>
          </a:xfrm>
          <a:prstGeom prst="rect">
            <a:avLst/>
          </a:prstGeom>
          <a:noFill/>
          <a:ln>
            <a:noFill/>
          </a:ln>
        </p:spPr>
        <p:txBody>
          <a:bodyPr anchorCtr="0" anchor="t" bIns="34275" lIns="68575" spcFirstLastPara="1" rIns="68575" wrap="square" tIns="34275">
            <a:noAutofit/>
          </a:bodyPr>
          <a:lstStyle/>
          <a:p>
            <a:pPr indent="0" lvl="0" marL="0" marR="0" rtl="0" algn="ctr">
              <a:spcBef>
                <a:spcPts val="1400"/>
              </a:spcBef>
              <a:spcAft>
                <a:spcPts val="0"/>
              </a:spcAft>
              <a:buNone/>
            </a:pPr>
            <a:r>
              <a:rPr b="1" i="1" lang="en" sz="1800">
                <a:solidFill>
                  <a:srgbClr val="F8F8F8"/>
                </a:solidFill>
                <a:latin typeface="Corbel"/>
                <a:ea typeface="Corbel"/>
                <a:cs typeface="Corbel"/>
                <a:sym typeface="Corbel"/>
              </a:rPr>
              <a:t>Formålet med piloten er å gjennomføre en Proof of Concept (POC) for å belyse hvorvidt det kan utvikles modeller som, med tilfredsstillende kvalitet, predikerer havtemperatur på utvalgte produksjonslokasjoner hos Eide.</a:t>
            </a:r>
            <a:endParaRPr b="1" i="1" sz="1800">
              <a:solidFill>
                <a:srgbClr val="F8F8F8"/>
              </a:solidFill>
              <a:latin typeface="Corbel"/>
              <a:ea typeface="Corbel"/>
              <a:cs typeface="Corbel"/>
              <a:sym typeface="Corbel"/>
            </a:endParaRPr>
          </a:p>
        </p:txBody>
      </p:sp>
      <p:sp>
        <p:nvSpPr>
          <p:cNvPr id="222" name="Google Shape;222;p36"/>
          <p:cNvSpPr/>
          <p:nvPr/>
        </p:nvSpPr>
        <p:spPr>
          <a:xfrm>
            <a:off x="941857" y="86767"/>
            <a:ext cx="847500" cy="218400"/>
          </a:xfrm>
          <a:prstGeom prst="rect">
            <a:avLst/>
          </a:prstGeom>
          <a:solidFill>
            <a:srgbClr val="0E1B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EFF9FB"/>
                </a:solidFill>
                <a:latin typeface="Corbel"/>
                <a:ea typeface="Corbel"/>
                <a:cs typeface="Corbel"/>
                <a:sym typeface="Corbel"/>
              </a:rPr>
              <a:t>Formål med pilot</a:t>
            </a:r>
            <a:endParaRPr b="0" i="0" sz="600" u="none" cap="none" strike="noStrike">
              <a:solidFill>
                <a:srgbClr val="EFF9FB"/>
              </a:solidFill>
              <a:latin typeface="Corbel"/>
              <a:ea typeface="Corbel"/>
              <a:cs typeface="Corbel"/>
              <a:sym typeface="Corbel"/>
            </a:endParaRPr>
          </a:p>
        </p:txBody>
      </p:sp>
      <p:sp>
        <p:nvSpPr>
          <p:cNvPr id="223" name="Google Shape;223;p36"/>
          <p:cNvSpPr/>
          <p:nvPr/>
        </p:nvSpPr>
        <p:spPr>
          <a:xfrm>
            <a:off x="1789349"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Lokasjon og datagrunnlag</a:t>
            </a:r>
            <a:endParaRPr/>
          </a:p>
        </p:txBody>
      </p:sp>
      <p:sp>
        <p:nvSpPr>
          <p:cNvPr id="224" name="Google Shape;224;p36"/>
          <p:cNvSpPr/>
          <p:nvPr/>
        </p:nvSpPr>
        <p:spPr>
          <a:xfrm>
            <a:off x="2636840"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Metode</a:t>
            </a:r>
            <a:endParaRPr b="0" i="0" sz="600" u="none" cap="none" strike="noStrike">
              <a:solidFill>
                <a:srgbClr val="10069F"/>
              </a:solidFill>
              <a:latin typeface="Corbel"/>
              <a:ea typeface="Corbel"/>
              <a:cs typeface="Corbel"/>
              <a:sym typeface="Corbel"/>
            </a:endParaRPr>
          </a:p>
        </p:txBody>
      </p:sp>
      <p:sp>
        <p:nvSpPr>
          <p:cNvPr id="225" name="Google Shape;225;p36"/>
          <p:cNvSpPr/>
          <p:nvPr/>
        </p:nvSpPr>
        <p:spPr>
          <a:xfrm>
            <a:off x="94361"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Bakgrunn</a:t>
            </a:r>
            <a:endParaRPr/>
          </a:p>
        </p:txBody>
      </p:sp>
      <p:pic>
        <p:nvPicPr>
          <p:cNvPr id="226" name="Google Shape;226;p36"/>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227" name="Google Shape;227;p36"/>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7"/>
          <p:cNvPicPr preferRelativeResize="0"/>
          <p:nvPr/>
        </p:nvPicPr>
        <p:blipFill>
          <a:blip r:embed="rId3">
            <a:alphaModFix/>
          </a:blip>
          <a:stretch>
            <a:fillRect/>
          </a:stretch>
        </p:blipFill>
        <p:spPr>
          <a:xfrm>
            <a:off x="4572000" y="4833225"/>
            <a:ext cx="4523251" cy="287575"/>
          </a:xfrm>
          <a:prstGeom prst="rect">
            <a:avLst/>
          </a:prstGeom>
          <a:noFill/>
          <a:ln>
            <a:noFill/>
          </a:ln>
        </p:spPr>
      </p:pic>
      <p:pic>
        <p:nvPicPr>
          <p:cNvPr id="234" name="Google Shape;234;p37"/>
          <p:cNvPicPr preferRelativeResize="0"/>
          <p:nvPr/>
        </p:nvPicPr>
        <p:blipFill>
          <a:blip r:embed="rId4">
            <a:alphaModFix/>
          </a:blip>
          <a:stretch>
            <a:fillRect/>
          </a:stretch>
        </p:blipFill>
        <p:spPr>
          <a:xfrm>
            <a:off x="0" y="1025875"/>
            <a:ext cx="9144000" cy="3833600"/>
          </a:xfrm>
          <a:prstGeom prst="rect">
            <a:avLst/>
          </a:prstGeom>
          <a:noFill/>
          <a:ln>
            <a:noFill/>
          </a:ln>
        </p:spPr>
      </p:pic>
      <p:sp>
        <p:nvSpPr>
          <p:cNvPr id="235" name="Google Shape;235;p37"/>
          <p:cNvSpPr/>
          <p:nvPr/>
        </p:nvSpPr>
        <p:spPr>
          <a:xfrm>
            <a:off x="9507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Formål med pilot</a:t>
            </a:r>
            <a:endParaRPr b="0" i="0" sz="600" u="none" cap="none" strike="noStrike">
              <a:solidFill>
                <a:srgbClr val="10069F"/>
              </a:solidFill>
              <a:latin typeface="Corbel"/>
              <a:ea typeface="Corbel"/>
              <a:cs typeface="Corbel"/>
              <a:sym typeface="Corbel"/>
            </a:endParaRPr>
          </a:p>
        </p:txBody>
      </p:sp>
      <p:sp>
        <p:nvSpPr>
          <p:cNvPr id="236" name="Google Shape;236;p37"/>
          <p:cNvSpPr/>
          <p:nvPr/>
        </p:nvSpPr>
        <p:spPr>
          <a:xfrm>
            <a:off x="1032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Bakgrunn </a:t>
            </a:r>
            <a:endParaRPr b="0" i="0" sz="600" u="none" cap="none" strike="noStrike">
              <a:solidFill>
                <a:srgbClr val="10069F"/>
              </a:solidFill>
              <a:latin typeface="Corbel"/>
              <a:ea typeface="Corbel"/>
              <a:cs typeface="Corbel"/>
              <a:sym typeface="Corbel"/>
            </a:endParaRPr>
          </a:p>
        </p:txBody>
      </p:sp>
      <p:pic>
        <p:nvPicPr>
          <p:cNvPr id="237" name="Google Shape;237;p37"/>
          <p:cNvPicPr preferRelativeResize="0"/>
          <p:nvPr/>
        </p:nvPicPr>
        <p:blipFill>
          <a:blip r:embed="rId5">
            <a:alphaModFix/>
          </a:blip>
          <a:stretch>
            <a:fillRect/>
          </a:stretch>
        </p:blipFill>
        <p:spPr>
          <a:xfrm>
            <a:off x="5080600" y="1025875"/>
            <a:ext cx="4063401" cy="3833601"/>
          </a:xfrm>
          <a:prstGeom prst="rect">
            <a:avLst/>
          </a:prstGeom>
          <a:noFill/>
          <a:ln>
            <a:noFill/>
          </a:ln>
        </p:spPr>
      </p:pic>
      <p:sp>
        <p:nvSpPr>
          <p:cNvPr id="238" name="Google Shape;238;p37"/>
          <p:cNvSpPr txBox="1"/>
          <p:nvPr/>
        </p:nvSpPr>
        <p:spPr>
          <a:xfrm rot="-3340212">
            <a:off x="6742798" y="2788524"/>
            <a:ext cx="1654386" cy="4762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rbel"/>
                <a:ea typeface="Corbel"/>
                <a:cs typeface="Corbel"/>
                <a:sym typeface="Corbel"/>
              </a:rPr>
              <a:t>110 km luftlinje</a:t>
            </a:r>
            <a:endParaRPr sz="800">
              <a:latin typeface="Corbel"/>
              <a:ea typeface="Corbel"/>
              <a:cs typeface="Corbel"/>
              <a:sym typeface="Corbel"/>
            </a:endParaRPr>
          </a:p>
        </p:txBody>
      </p:sp>
      <p:sp>
        <p:nvSpPr>
          <p:cNvPr id="239" name="Google Shape;239;p37"/>
          <p:cNvSpPr txBox="1"/>
          <p:nvPr/>
        </p:nvSpPr>
        <p:spPr>
          <a:xfrm rot="-677007">
            <a:off x="7100347" y="2226634"/>
            <a:ext cx="1654377" cy="4763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rbel"/>
                <a:ea typeface="Corbel"/>
                <a:cs typeface="Corbel"/>
                <a:sym typeface="Corbel"/>
              </a:rPr>
              <a:t>63 km luftlinje</a:t>
            </a:r>
            <a:endParaRPr sz="800">
              <a:latin typeface="Corbel"/>
              <a:ea typeface="Corbel"/>
              <a:cs typeface="Corbel"/>
              <a:sym typeface="Corbel"/>
            </a:endParaRPr>
          </a:p>
        </p:txBody>
      </p:sp>
      <p:sp>
        <p:nvSpPr>
          <p:cNvPr id="240" name="Google Shape;240;p37"/>
          <p:cNvSpPr txBox="1"/>
          <p:nvPr>
            <p:ph type="title"/>
          </p:nvPr>
        </p:nvSpPr>
        <p:spPr>
          <a:xfrm>
            <a:off x="465000" y="327774"/>
            <a:ext cx="7246800" cy="41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900"/>
              <a:buFont typeface="Corbel"/>
              <a:buNone/>
            </a:pPr>
            <a:r>
              <a:rPr lang="en" sz="1900"/>
              <a:t>Lokasjon - Hisdalen</a:t>
            </a:r>
            <a:br>
              <a:rPr lang="en" sz="1900"/>
            </a:br>
            <a:endParaRPr sz="1900"/>
          </a:p>
        </p:txBody>
      </p:sp>
      <p:sp>
        <p:nvSpPr>
          <p:cNvPr id="241" name="Google Shape;241;p37"/>
          <p:cNvSpPr/>
          <p:nvPr/>
        </p:nvSpPr>
        <p:spPr>
          <a:xfrm>
            <a:off x="26579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Metode</a:t>
            </a:r>
            <a:endParaRPr b="0" i="0" sz="600" u="none" cap="none" strike="noStrike">
              <a:solidFill>
                <a:srgbClr val="10069F"/>
              </a:solidFill>
              <a:latin typeface="Corbel"/>
              <a:ea typeface="Corbel"/>
              <a:cs typeface="Corbel"/>
              <a:sym typeface="Corbel"/>
            </a:endParaRPr>
          </a:p>
        </p:txBody>
      </p:sp>
      <p:sp>
        <p:nvSpPr>
          <p:cNvPr id="242" name="Google Shape;242;p37"/>
          <p:cNvSpPr/>
          <p:nvPr/>
        </p:nvSpPr>
        <p:spPr>
          <a:xfrm>
            <a:off x="1804320" y="86767"/>
            <a:ext cx="847500" cy="218400"/>
          </a:xfrm>
          <a:prstGeom prst="rect">
            <a:avLst/>
          </a:prstGeom>
          <a:solidFill>
            <a:srgbClr val="0E1B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EFF9FB"/>
                </a:solidFill>
                <a:latin typeface="Corbel"/>
                <a:ea typeface="Corbel"/>
                <a:cs typeface="Corbel"/>
                <a:sym typeface="Corbel"/>
              </a:rPr>
              <a:t>Lokasjon og datagrunnlag</a:t>
            </a:r>
            <a:endParaRPr b="0" i="0" sz="600" u="none" cap="none" strike="noStrike">
              <a:solidFill>
                <a:srgbClr val="EFF9FB"/>
              </a:solidFill>
              <a:latin typeface="Corbel"/>
              <a:ea typeface="Corbel"/>
              <a:cs typeface="Corbel"/>
              <a:sym typeface="Corbel"/>
            </a:endParaRPr>
          </a:p>
        </p:txBody>
      </p:sp>
      <p:pic>
        <p:nvPicPr>
          <p:cNvPr id="243" name="Google Shape;243;p37"/>
          <p:cNvPicPr preferRelativeResize="0"/>
          <p:nvPr/>
        </p:nvPicPr>
        <p:blipFill>
          <a:blip r:embed="rId6">
            <a:alphaModFix/>
          </a:blip>
          <a:stretch>
            <a:fillRect/>
          </a:stretch>
        </p:blipFill>
        <p:spPr>
          <a:xfrm>
            <a:off x="7616600" y="98675"/>
            <a:ext cx="1354150" cy="584975"/>
          </a:xfrm>
          <a:prstGeom prst="rect">
            <a:avLst/>
          </a:prstGeom>
          <a:noFill/>
          <a:ln>
            <a:noFill/>
          </a:ln>
        </p:spPr>
      </p:pic>
      <p:sp>
        <p:nvSpPr>
          <p:cNvPr id="244" name="Google Shape;244;p37"/>
          <p:cNvSpPr txBox="1"/>
          <p:nvPr/>
        </p:nvSpPr>
        <p:spPr>
          <a:xfrm>
            <a:off x="0" y="1287725"/>
            <a:ext cx="5080800" cy="3571800"/>
          </a:xfrm>
          <a:prstGeom prst="rect">
            <a:avLst/>
          </a:prstGeom>
          <a:no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t/>
            </a:r>
            <a:endParaRPr b="1" sz="1100">
              <a:solidFill>
                <a:srgbClr val="FFFFFF"/>
              </a:solidFill>
            </a:endParaRPr>
          </a:p>
          <a:p>
            <a:pPr indent="-298450" lvl="0" marL="457200" rtl="0" algn="l">
              <a:lnSpc>
                <a:spcPct val="100000"/>
              </a:lnSpc>
              <a:spcBef>
                <a:spcPts val="1200"/>
              </a:spcBef>
              <a:spcAft>
                <a:spcPts val="0"/>
              </a:spcAft>
              <a:buClr>
                <a:srgbClr val="FFFFFF"/>
              </a:buClr>
              <a:buSzPts val="1100"/>
              <a:buChar char="●"/>
            </a:pPr>
            <a:r>
              <a:rPr b="1" lang="en" sz="1100">
                <a:solidFill>
                  <a:srgbClr val="FFFFFF"/>
                </a:solidFill>
              </a:rPr>
              <a:t>Anlegget på Hisdalen ble valgt ut i pilot på bakgrunn av beliggenhet lengre inne i Hardangerfjorden. </a:t>
            </a:r>
            <a:endParaRPr b="1" sz="1100">
              <a:solidFill>
                <a:srgbClr val="FFFFFF"/>
              </a:solidFill>
            </a:endParaRPr>
          </a:p>
          <a:p>
            <a:pPr indent="-298450" lvl="0" marL="457200" rtl="0" algn="l">
              <a:spcBef>
                <a:spcPts val="1200"/>
              </a:spcBef>
              <a:spcAft>
                <a:spcPts val="0"/>
              </a:spcAft>
              <a:buClr>
                <a:srgbClr val="FFFFFF"/>
              </a:buClr>
              <a:buSzPts val="1100"/>
              <a:buChar char="●"/>
            </a:pPr>
            <a:r>
              <a:rPr b="1" lang="en" sz="1100">
                <a:solidFill>
                  <a:srgbClr val="FFFFFF"/>
                </a:solidFill>
              </a:rPr>
              <a:t>Dette gir innsikt knyttet til eventuelle lokale forhold som påvirker havtemperaturen lengre inne i fjorden (for eksempel regnvann og snøsmelting)</a:t>
            </a:r>
            <a:endParaRPr b="1" sz="1100">
              <a:solidFill>
                <a:srgbClr val="FFFFFF"/>
              </a:solidFill>
            </a:endParaRPr>
          </a:p>
          <a:p>
            <a:pPr indent="-298450" lvl="0" marL="457200" rtl="0" algn="l">
              <a:spcBef>
                <a:spcPts val="1200"/>
              </a:spcBef>
              <a:spcAft>
                <a:spcPts val="1200"/>
              </a:spcAft>
              <a:buClr>
                <a:srgbClr val="FFFFFF"/>
              </a:buClr>
              <a:buSzPts val="1100"/>
              <a:buChar char="●"/>
            </a:pPr>
            <a:r>
              <a:rPr b="1" lang="en" sz="1100">
                <a:solidFill>
                  <a:srgbClr val="FFFFFF"/>
                </a:solidFill>
              </a:rPr>
              <a:t>Det forventes at eventuelle lokale forhold som påvirker havtemperaturen ved anlegget i Hisdalen vil resultere i lavere samvariasjon mellom havtemperaturen der og på nærmeste eksterne lokasjon som ut mot havgapet.</a:t>
            </a:r>
            <a:endParaRPr b="1" sz="11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8"/>
          <p:cNvPicPr preferRelativeResize="0"/>
          <p:nvPr/>
        </p:nvPicPr>
        <p:blipFill>
          <a:blip r:embed="rId3">
            <a:alphaModFix/>
          </a:blip>
          <a:stretch>
            <a:fillRect/>
          </a:stretch>
        </p:blipFill>
        <p:spPr>
          <a:xfrm>
            <a:off x="4572000" y="4833225"/>
            <a:ext cx="4523251" cy="287575"/>
          </a:xfrm>
          <a:prstGeom prst="rect">
            <a:avLst/>
          </a:prstGeom>
          <a:noFill/>
          <a:ln>
            <a:noFill/>
          </a:ln>
        </p:spPr>
      </p:pic>
      <p:pic>
        <p:nvPicPr>
          <p:cNvPr id="251" name="Google Shape;251;p38"/>
          <p:cNvPicPr preferRelativeResize="0"/>
          <p:nvPr/>
        </p:nvPicPr>
        <p:blipFill>
          <a:blip r:embed="rId4">
            <a:alphaModFix/>
          </a:blip>
          <a:stretch>
            <a:fillRect/>
          </a:stretch>
        </p:blipFill>
        <p:spPr>
          <a:xfrm>
            <a:off x="0" y="1025875"/>
            <a:ext cx="9144000" cy="3833600"/>
          </a:xfrm>
          <a:prstGeom prst="rect">
            <a:avLst/>
          </a:prstGeom>
          <a:noFill/>
          <a:ln>
            <a:noFill/>
          </a:ln>
        </p:spPr>
      </p:pic>
      <p:sp>
        <p:nvSpPr>
          <p:cNvPr id="252" name="Google Shape;252;p38"/>
          <p:cNvSpPr/>
          <p:nvPr/>
        </p:nvSpPr>
        <p:spPr>
          <a:xfrm>
            <a:off x="9507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Formål med pilot</a:t>
            </a:r>
            <a:endParaRPr b="0" i="0" sz="600" u="none" cap="none" strike="noStrike">
              <a:solidFill>
                <a:srgbClr val="10069F"/>
              </a:solidFill>
              <a:latin typeface="Corbel"/>
              <a:ea typeface="Corbel"/>
              <a:cs typeface="Corbel"/>
              <a:sym typeface="Corbel"/>
            </a:endParaRPr>
          </a:p>
        </p:txBody>
      </p:sp>
      <p:sp>
        <p:nvSpPr>
          <p:cNvPr id="253" name="Google Shape;253;p38"/>
          <p:cNvSpPr/>
          <p:nvPr/>
        </p:nvSpPr>
        <p:spPr>
          <a:xfrm>
            <a:off x="1032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Bakgrunn </a:t>
            </a:r>
            <a:endParaRPr b="0" i="0" sz="600" u="none" cap="none" strike="noStrike">
              <a:solidFill>
                <a:srgbClr val="10069F"/>
              </a:solidFill>
              <a:latin typeface="Corbel"/>
              <a:ea typeface="Corbel"/>
              <a:cs typeface="Corbel"/>
              <a:sym typeface="Corbel"/>
            </a:endParaRPr>
          </a:p>
        </p:txBody>
      </p:sp>
      <p:sp>
        <p:nvSpPr>
          <p:cNvPr id="254" name="Google Shape;254;p38"/>
          <p:cNvSpPr txBox="1"/>
          <p:nvPr/>
        </p:nvSpPr>
        <p:spPr>
          <a:xfrm rot="-3340212">
            <a:off x="6742798" y="2788524"/>
            <a:ext cx="1654386" cy="4762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rbel"/>
                <a:ea typeface="Corbel"/>
                <a:cs typeface="Corbel"/>
                <a:sym typeface="Corbel"/>
              </a:rPr>
              <a:t>110 km luftlinje</a:t>
            </a:r>
            <a:endParaRPr sz="800">
              <a:latin typeface="Corbel"/>
              <a:ea typeface="Corbel"/>
              <a:cs typeface="Corbel"/>
              <a:sym typeface="Corbel"/>
            </a:endParaRPr>
          </a:p>
        </p:txBody>
      </p:sp>
      <p:sp>
        <p:nvSpPr>
          <p:cNvPr id="255" name="Google Shape;255;p38"/>
          <p:cNvSpPr txBox="1"/>
          <p:nvPr/>
        </p:nvSpPr>
        <p:spPr>
          <a:xfrm rot="-677007">
            <a:off x="6717497" y="2256234"/>
            <a:ext cx="1654377" cy="4763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rbel"/>
                <a:ea typeface="Corbel"/>
                <a:cs typeface="Corbel"/>
                <a:sym typeface="Corbel"/>
              </a:rPr>
              <a:t>63 km luftlinje</a:t>
            </a:r>
            <a:endParaRPr sz="800">
              <a:latin typeface="Corbel"/>
              <a:ea typeface="Corbel"/>
              <a:cs typeface="Corbel"/>
              <a:sym typeface="Corbel"/>
            </a:endParaRPr>
          </a:p>
        </p:txBody>
      </p:sp>
      <p:sp>
        <p:nvSpPr>
          <p:cNvPr id="256" name="Google Shape;256;p38"/>
          <p:cNvSpPr txBox="1"/>
          <p:nvPr>
            <p:ph type="title"/>
          </p:nvPr>
        </p:nvSpPr>
        <p:spPr>
          <a:xfrm>
            <a:off x="464989" y="327770"/>
            <a:ext cx="7246800" cy="603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900"/>
              <a:buFont typeface="Corbel"/>
              <a:buNone/>
            </a:pPr>
            <a:r>
              <a:rPr lang="en" sz="1900"/>
              <a:t>Lokasjon - Langøy</a:t>
            </a:r>
            <a:br>
              <a:rPr lang="en" sz="1900"/>
            </a:br>
            <a:endParaRPr sz="1900"/>
          </a:p>
        </p:txBody>
      </p:sp>
      <p:sp>
        <p:nvSpPr>
          <p:cNvPr id="257" name="Google Shape;257;p38"/>
          <p:cNvSpPr/>
          <p:nvPr/>
        </p:nvSpPr>
        <p:spPr>
          <a:xfrm>
            <a:off x="26579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Metode</a:t>
            </a:r>
            <a:endParaRPr b="0" i="0" sz="600" u="none" cap="none" strike="noStrike">
              <a:solidFill>
                <a:srgbClr val="10069F"/>
              </a:solidFill>
              <a:latin typeface="Corbel"/>
              <a:ea typeface="Corbel"/>
              <a:cs typeface="Corbel"/>
              <a:sym typeface="Corbel"/>
            </a:endParaRPr>
          </a:p>
        </p:txBody>
      </p:sp>
      <p:sp>
        <p:nvSpPr>
          <p:cNvPr id="258" name="Google Shape;258;p38"/>
          <p:cNvSpPr/>
          <p:nvPr/>
        </p:nvSpPr>
        <p:spPr>
          <a:xfrm>
            <a:off x="1804320" y="86767"/>
            <a:ext cx="847500" cy="218400"/>
          </a:xfrm>
          <a:prstGeom prst="rect">
            <a:avLst/>
          </a:prstGeom>
          <a:solidFill>
            <a:srgbClr val="0E1B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EFF9FB"/>
                </a:solidFill>
                <a:latin typeface="Corbel"/>
                <a:ea typeface="Corbel"/>
                <a:cs typeface="Corbel"/>
                <a:sym typeface="Corbel"/>
              </a:rPr>
              <a:t>Lokasjon og datagrunnlag</a:t>
            </a:r>
            <a:endParaRPr b="0" i="0" sz="600" u="none" cap="none" strike="noStrike">
              <a:solidFill>
                <a:srgbClr val="EFF9FB"/>
              </a:solidFill>
              <a:latin typeface="Corbel"/>
              <a:ea typeface="Corbel"/>
              <a:cs typeface="Corbel"/>
              <a:sym typeface="Corbel"/>
            </a:endParaRPr>
          </a:p>
        </p:txBody>
      </p:sp>
      <p:pic>
        <p:nvPicPr>
          <p:cNvPr id="259" name="Google Shape;259;p38"/>
          <p:cNvPicPr preferRelativeResize="0"/>
          <p:nvPr/>
        </p:nvPicPr>
        <p:blipFill>
          <a:blip r:embed="rId5">
            <a:alphaModFix/>
          </a:blip>
          <a:stretch>
            <a:fillRect/>
          </a:stretch>
        </p:blipFill>
        <p:spPr>
          <a:xfrm>
            <a:off x="7616600" y="98675"/>
            <a:ext cx="1354150" cy="584975"/>
          </a:xfrm>
          <a:prstGeom prst="rect">
            <a:avLst/>
          </a:prstGeom>
          <a:noFill/>
          <a:ln>
            <a:noFill/>
          </a:ln>
        </p:spPr>
      </p:pic>
      <p:pic>
        <p:nvPicPr>
          <p:cNvPr id="260" name="Google Shape;260;p38"/>
          <p:cNvPicPr preferRelativeResize="0"/>
          <p:nvPr/>
        </p:nvPicPr>
        <p:blipFill>
          <a:blip r:embed="rId6">
            <a:alphaModFix/>
          </a:blip>
          <a:stretch>
            <a:fillRect/>
          </a:stretch>
        </p:blipFill>
        <p:spPr>
          <a:xfrm>
            <a:off x="5073100" y="1025875"/>
            <a:ext cx="4070899" cy="3833601"/>
          </a:xfrm>
          <a:prstGeom prst="rect">
            <a:avLst/>
          </a:prstGeom>
          <a:noFill/>
          <a:ln>
            <a:noFill/>
          </a:ln>
        </p:spPr>
      </p:pic>
      <p:sp>
        <p:nvSpPr>
          <p:cNvPr id="261" name="Google Shape;261;p38"/>
          <p:cNvSpPr txBox="1"/>
          <p:nvPr/>
        </p:nvSpPr>
        <p:spPr>
          <a:xfrm rot="4362486">
            <a:off x="7252003" y="2255880"/>
            <a:ext cx="1683489" cy="477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rbel"/>
                <a:ea typeface="Corbel"/>
                <a:cs typeface="Corbel"/>
                <a:sym typeface="Corbel"/>
              </a:rPr>
              <a:t>27 km luftlinje</a:t>
            </a:r>
            <a:endParaRPr sz="800">
              <a:latin typeface="Corbel"/>
              <a:ea typeface="Corbel"/>
              <a:cs typeface="Corbel"/>
              <a:sym typeface="Corbel"/>
            </a:endParaRPr>
          </a:p>
        </p:txBody>
      </p:sp>
      <p:sp>
        <p:nvSpPr>
          <p:cNvPr id="262" name="Google Shape;262;p38"/>
          <p:cNvSpPr txBox="1"/>
          <p:nvPr/>
        </p:nvSpPr>
        <p:spPr>
          <a:xfrm rot="2730993">
            <a:off x="6902290" y="2331180"/>
            <a:ext cx="1670608" cy="48113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rbel"/>
                <a:ea typeface="Corbel"/>
                <a:cs typeface="Corbel"/>
                <a:sym typeface="Corbel"/>
              </a:rPr>
              <a:t>32 km luftlinje</a:t>
            </a:r>
            <a:endParaRPr sz="800">
              <a:latin typeface="Corbel"/>
              <a:ea typeface="Corbel"/>
              <a:cs typeface="Corbel"/>
              <a:sym typeface="Corbel"/>
            </a:endParaRPr>
          </a:p>
        </p:txBody>
      </p:sp>
      <p:sp>
        <p:nvSpPr>
          <p:cNvPr id="263" name="Google Shape;263;p38"/>
          <p:cNvSpPr txBox="1"/>
          <p:nvPr/>
        </p:nvSpPr>
        <p:spPr>
          <a:xfrm>
            <a:off x="0" y="1287725"/>
            <a:ext cx="5080800" cy="3571800"/>
          </a:xfrm>
          <a:prstGeom prst="rect">
            <a:avLst/>
          </a:prstGeom>
          <a:noFill/>
          <a:ln>
            <a:noFill/>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Char char="●"/>
            </a:pPr>
            <a:r>
              <a:rPr b="1" lang="en" sz="1100">
                <a:solidFill>
                  <a:srgbClr val="FFFFFF"/>
                </a:solidFill>
              </a:rPr>
              <a:t>Anlegget på Langøy ble valgt ut i piloten på bakgrunn av beliggenhet ytterst i Fensfjorden/Austfjorden</a:t>
            </a:r>
            <a:endParaRPr b="1" sz="1100">
              <a:solidFill>
                <a:srgbClr val="FFFFFF"/>
              </a:solidFill>
            </a:endParaRPr>
          </a:p>
          <a:p>
            <a:pPr indent="-298450" lvl="0" marL="457200" marR="0" rtl="0" algn="l">
              <a:lnSpc>
                <a:spcPct val="100000"/>
              </a:lnSpc>
              <a:spcBef>
                <a:spcPts val="1200"/>
              </a:spcBef>
              <a:spcAft>
                <a:spcPts val="0"/>
              </a:spcAft>
              <a:buClr>
                <a:srgbClr val="FFFFFF"/>
              </a:buClr>
              <a:buSzPts val="1100"/>
              <a:buChar char="●"/>
            </a:pPr>
            <a:r>
              <a:rPr b="1" lang="en" sz="1100">
                <a:solidFill>
                  <a:srgbClr val="FFFFFF"/>
                </a:solidFill>
              </a:rPr>
              <a:t>Det er ikke identifisert lokale forhold på Langøy som forventes å påvirke havtemperaturen i like stor grad som i Hisdalen</a:t>
            </a:r>
            <a:endParaRPr b="1" sz="1100">
              <a:solidFill>
                <a:srgbClr val="FFFFFF"/>
              </a:solidFill>
            </a:endParaRPr>
          </a:p>
          <a:p>
            <a:pPr indent="-298450" lvl="0" marL="457200" marR="0" rtl="0" algn="l">
              <a:lnSpc>
                <a:spcPct val="100000"/>
              </a:lnSpc>
              <a:spcBef>
                <a:spcPts val="1200"/>
              </a:spcBef>
              <a:spcAft>
                <a:spcPts val="1200"/>
              </a:spcAft>
              <a:buClr>
                <a:srgbClr val="FFFFFF"/>
              </a:buClr>
              <a:buSzPts val="1100"/>
              <a:buChar char="●"/>
            </a:pPr>
            <a:r>
              <a:rPr b="1" lang="en" sz="1100">
                <a:solidFill>
                  <a:srgbClr val="FFFFFF"/>
                </a:solidFill>
              </a:rPr>
              <a:t>Det forventes god samvariasjon mellom temperatur på målepunktet Sognesjøen og havtemperatur på anlegget i Langøy</a:t>
            </a:r>
            <a:endParaRPr b="1" sz="11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39"/>
          <p:cNvPicPr preferRelativeResize="0"/>
          <p:nvPr/>
        </p:nvPicPr>
        <p:blipFill>
          <a:blip r:embed="rId3">
            <a:alphaModFix/>
          </a:blip>
          <a:stretch>
            <a:fillRect/>
          </a:stretch>
        </p:blipFill>
        <p:spPr>
          <a:xfrm>
            <a:off x="4572000" y="4833225"/>
            <a:ext cx="4523251" cy="287575"/>
          </a:xfrm>
          <a:prstGeom prst="rect">
            <a:avLst/>
          </a:prstGeom>
          <a:noFill/>
          <a:ln>
            <a:noFill/>
          </a:ln>
        </p:spPr>
      </p:pic>
      <p:sp>
        <p:nvSpPr>
          <p:cNvPr id="270" name="Google Shape;270;p39"/>
          <p:cNvSpPr txBox="1"/>
          <p:nvPr>
            <p:ph type="title"/>
          </p:nvPr>
        </p:nvSpPr>
        <p:spPr>
          <a:xfrm>
            <a:off x="464989" y="327770"/>
            <a:ext cx="7246800" cy="603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900"/>
              <a:buFont typeface="Corbel"/>
              <a:buNone/>
            </a:pPr>
            <a:r>
              <a:rPr lang="en" sz="1900"/>
              <a:t>Piloten baserer seg på historiske data knyttet til to av Eides lokasjoner samt eksterne datakilder </a:t>
            </a:r>
            <a:endParaRPr sz="1900"/>
          </a:p>
        </p:txBody>
      </p:sp>
      <p:graphicFrame>
        <p:nvGraphicFramePr>
          <p:cNvPr id="271" name="Google Shape;271;p39"/>
          <p:cNvGraphicFramePr/>
          <p:nvPr/>
        </p:nvGraphicFramePr>
        <p:xfrm>
          <a:off x="512013" y="986900"/>
          <a:ext cx="3000000" cy="3000000"/>
        </p:xfrm>
        <a:graphic>
          <a:graphicData uri="http://schemas.openxmlformats.org/drawingml/2006/table">
            <a:tbl>
              <a:tblPr>
                <a:noFill/>
                <a:tableStyleId>{1A5A0B02-AFBC-447C-B3D1-D73E0BDD913A}</a:tableStyleId>
              </a:tblPr>
              <a:tblGrid>
                <a:gridCol w="2512525"/>
                <a:gridCol w="853150"/>
                <a:gridCol w="4754275"/>
              </a:tblGrid>
              <a:tr h="358650">
                <a:tc>
                  <a:txBody>
                    <a:bodyPr/>
                    <a:lstStyle/>
                    <a:p>
                      <a:pPr indent="0" lvl="0" marL="0" rtl="0" algn="l">
                        <a:spcBef>
                          <a:spcPts val="0"/>
                        </a:spcBef>
                        <a:spcAft>
                          <a:spcPts val="0"/>
                        </a:spcAft>
                        <a:buNone/>
                      </a:pPr>
                      <a:r>
                        <a:rPr b="1" lang="en" sz="1200">
                          <a:solidFill>
                            <a:srgbClr val="FFFFFF"/>
                          </a:solidFill>
                        </a:rPr>
                        <a:t>Data-variabel</a:t>
                      </a:r>
                      <a:endParaRPr b="1" sz="1200">
                        <a:solidFill>
                          <a:srgbClr val="FFFFFF"/>
                        </a:solidFill>
                      </a:endParaRPr>
                    </a:p>
                  </a:txBody>
                  <a:tcPr marT="91425" marB="91425" marR="91425" marL="91425">
                    <a:solidFill>
                      <a:srgbClr val="060D4F"/>
                    </a:solidFill>
                  </a:tcPr>
                </a:tc>
                <a:tc>
                  <a:txBody>
                    <a:bodyPr/>
                    <a:lstStyle/>
                    <a:p>
                      <a:pPr indent="0" lvl="0" marL="0" rtl="0" algn="l">
                        <a:spcBef>
                          <a:spcPts val="0"/>
                        </a:spcBef>
                        <a:spcAft>
                          <a:spcPts val="0"/>
                        </a:spcAft>
                        <a:buNone/>
                      </a:pPr>
                      <a:r>
                        <a:rPr b="1" lang="en" sz="1200">
                          <a:solidFill>
                            <a:srgbClr val="FFFFFF"/>
                          </a:solidFill>
                        </a:rPr>
                        <a:t>Lokasjon</a:t>
                      </a:r>
                      <a:endParaRPr b="1" sz="1200">
                        <a:solidFill>
                          <a:srgbClr val="FFFFFF"/>
                        </a:solidFill>
                      </a:endParaRPr>
                    </a:p>
                  </a:txBody>
                  <a:tcPr marT="91425" marB="91425" marR="91425" marL="91425">
                    <a:solidFill>
                      <a:srgbClr val="060D4F"/>
                    </a:solidFill>
                  </a:tcPr>
                </a:tc>
                <a:tc>
                  <a:txBody>
                    <a:bodyPr/>
                    <a:lstStyle/>
                    <a:p>
                      <a:pPr indent="0" lvl="0" marL="0" rtl="0" algn="l">
                        <a:spcBef>
                          <a:spcPts val="0"/>
                        </a:spcBef>
                        <a:spcAft>
                          <a:spcPts val="0"/>
                        </a:spcAft>
                        <a:buNone/>
                      </a:pPr>
                      <a:r>
                        <a:rPr b="1" lang="en" sz="1200">
                          <a:solidFill>
                            <a:srgbClr val="FFFFFF"/>
                          </a:solidFill>
                        </a:rPr>
                        <a:t>Forklaring </a:t>
                      </a:r>
                      <a:endParaRPr b="1" sz="1200">
                        <a:solidFill>
                          <a:srgbClr val="FFFFFF"/>
                        </a:solidFill>
                      </a:endParaRPr>
                    </a:p>
                  </a:txBody>
                  <a:tcPr marT="91425" marB="91425" marR="91425" marL="91425">
                    <a:solidFill>
                      <a:srgbClr val="060D4F"/>
                    </a:solidFill>
                  </a:tcPr>
                </a:tc>
              </a:tr>
              <a:tr h="537050">
                <a:tc>
                  <a:txBody>
                    <a:bodyPr/>
                    <a:lstStyle/>
                    <a:p>
                      <a:pPr indent="0" lvl="0" marL="0" rtl="0" algn="l">
                        <a:spcBef>
                          <a:spcPts val="0"/>
                        </a:spcBef>
                        <a:spcAft>
                          <a:spcPts val="0"/>
                        </a:spcAft>
                        <a:buNone/>
                      </a:pPr>
                      <a:r>
                        <a:rPr b="1" lang="en" sz="1200"/>
                        <a:t>Observerte temperaturer på Eide sine anlegg</a:t>
                      </a:r>
                      <a:endParaRPr b="1" sz="1200"/>
                    </a:p>
                  </a:txBody>
                  <a:tcPr marT="91425" marB="91425" marR="91425" marL="91425">
                    <a:solidFill>
                      <a:srgbClr val="FFFFFF"/>
                    </a:solidFill>
                  </a:tcPr>
                </a:tc>
                <a:tc>
                  <a:txBody>
                    <a:bodyPr/>
                    <a:lstStyle/>
                    <a:p>
                      <a:pPr indent="0" lvl="0" marL="0" rtl="0" algn="l">
                        <a:spcBef>
                          <a:spcPts val="0"/>
                        </a:spcBef>
                        <a:spcAft>
                          <a:spcPts val="0"/>
                        </a:spcAft>
                        <a:buNone/>
                      </a:pPr>
                      <a:r>
                        <a:t/>
                      </a:r>
                      <a:endParaRPr sz="1000"/>
                    </a:p>
                  </a:txBody>
                  <a:tcPr marT="91425" marB="91425" marR="91425" marL="91425">
                    <a:solidFill>
                      <a:srgbClr val="FFFFFF"/>
                    </a:solidFill>
                  </a:tcPr>
                </a:tc>
                <a:tc>
                  <a:txBody>
                    <a:bodyPr/>
                    <a:lstStyle/>
                    <a:p>
                      <a:pPr indent="0" lvl="0" marL="0" rtl="0" algn="l">
                        <a:spcBef>
                          <a:spcPts val="0"/>
                        </a:spcBef>
                        <a:spcAft>
                          <a:spcPts val="0"/>
                        </a:spcAft>
                        <a:buNone/>
                      </a:pPr>
                      <a:r>
                        <a:rPr lang="en" sz="1100"/>
                        <a:t>U</a:t>
                      </a:r>
                      <a:r>
                        <a:rPr lang="en" sz="1100"/>
                        <a:t>kentlige observasjoner på havtemperatur ved 3 meters dybde fra 2012 til 2020.</a:t>
                      </a:r>
                      <a:endParaRPr sz="1100"/>
                    </a:p>
                  </a:txBody>
                  <a:tcPr marT="91425" marB="91425" marR="91425" marL="91425">
                    <a:solidFill>
                      <a:srgbClr val="FFFFFF"/>
                    </a:solidFill>
                  </a:tcPr>
                </a:tc>
              </a:tr>
              <a:tr h="1156750">
                <a:tc>
                  <a:txBody>
                    <a:bodyPr/>
                    <a:lstStyle/>
                    <a:p>
                      <a:pPr indent="0" lvl="0" marL="0" rtl="0" algn="l">
                        <a:spcBef>
                          <a:spcPts val="0"/>
                        </a:spcBef>
                        <a:spcAft>
                          <a:spcPts val="0"/>
                        </a:spcAft>
                        <a:buNone/>
                      </a:pPr>
                      <a:r>
                        <a:rPr b="1" lang="en" sz="1200"/>
                        <a:t>Observerte temperaturer på nærmeste ekstern lokasjon for eksterne datakilder </a:t>
                      </a:r>
                      <a:endParaRPr b="1" sz="1200"/>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sz="1100"/>
                        <a:t>Data fra nærmeste lokasjoner til Hisdalen og Langøy er henholdsvis gridpunkter:</a:t>
                      </a:r>
                      <a:endParaRPr sz="1100"/>
                    </a:p>
                    <a:p>
                      <a:pPr indent="-292100" lvl="0" marL="457200" rtl="0" algn="l">
                        <a:spcBef>
                          <a:spcPts val="0"/>
                        </a:spcBef>
                        <a:spcAft>
                          <a:spcPts val="0"/>
                        </a:spcAft>
                        <a:buSzPts val="1000"/>
                        <a:buChar char="●"/>
                      </a:pPr>
                      <a:r>
                        <a:rPr lang="en" sz="1000"/>
                        <a:t>60N - 5E</a:t>
                      </a:r>
                      <a:endParaRPr sz="1000"/>
                    </a:p>
                    <a:p>
                      <a:pPr indent="-292100" lvl="0" marL="457200" rtl="0" algn="l">
                        <a:spcBef>
                          <a:spcPts val="0"/>
                        </a:spcBef>
                        <a:spcAft>
                          <a:spcPts val="0"/>
                        </a:spcAft>
                        <a:buSzPts val="1000"/>
                        <a:buChar char="●"/>
                      </a:pPr>
                      <a:r>
                        <a:rPr lang="en" sz="1000"/>
                        <a:t>61N - 5E</a:t>
                      </a:r>
                      <a:endParaRPr sz="1000"/>
                    </a:p>
                    <a:p>
                      <a:pPr indent="0" lvl="0" marL="0" rtl="0" algn="l">
                        <a:spcBef>
                          <a:spcPts val="0"/>
                        </a:spcBef>
                        <a:spcAft>
                          <a:spcPts val="0"/>
                        </a:spcAft>
                        <a:buNone/>
                      </a:pPr>
                      <a:r>
                        <a:rPr lang="en" sz="1100"/>
                        <a:t>Data er gjennomsnittlig månedlige temperaturer ved havoverflaten fra 1993 til 2020.</a:t>
                      </a:r>
                      <a:endParaRPr sz="1100"/>
                    </a:p>
                  </a:txBody>
                  <a:tcPr marT="91425" marB="91425" marR="91425" marL="91425">
                    <a:solidFill>
                      <a:srgbClr val="FFFFFF"/>
                    </a:solidFill>
                  </a:tcPr>
                </a:tc>
              </a:tr>
              <a:tr h="818725">
                <a:tc>
                  <a:txBody>
                    <a:bodyPr/>
                    <a:lstStyle/>
                    <a:p>
                      <a:pPr indent="0" lvl="0" marL="0" rtl="0" algn="l">
                        <a:spcBef>
                          <a:spcPts val="0"/>
                        </a:spcBef>
                        <a:spcAft>
                          <a:spcPts val="0"/>
                        </a:spcAft>
                        <a:buNone/>
                      </a:pPr>
                      <a:r>
                        <a:rPr b="1" lang="en" sz="1200"/>
                        <a:t>Observerte temperaturer på nærmeste lokasjoner fra Havforskningsinstituttet (IMR)</a:t>
                      </a:r>
                      <a:endParaRPr b="1" sz="1200"/>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sz="1100"/>
                        <a:t>Data tilgjengelig fra </a:t>
                      </a:r>
                      <a:r>
                        <a:rPr lang="en" sz="1100"/>
                        <a:t>1993 til 2020. Nærmeste lokasjon for Hisdalen og Langøy er henholdsvis:</a:t>
                      </a:r>
                      <a:endParaRPr sz="1100"/>
                    </a:p>
                    <a:p>
                      <a:pPr indent="-292100" lvl="0" marL="457200" rtl="0" algn="l">
                        <a:spcBef>
                          <a:spcPts val="0"/>
                        </a:spcBef>
                        <a:spcAft>
                          <a:spcPts val="0"/>
                        </a:spcAft>
                        <a:buSzPts val="1000"/>
                        <a:buChar char="●"/>
                      </a:pPr>
                      <a:r>
                        <a:rPr lang="en" sz="1000"/>
                        <a:t>Indre Utsira</a:t>
                      </a:r>
                      <a:endParaRPr sz="1000"/>
                    </a:p>
                    <a:p>
                      <a:pPr indent="-292100" lvl="0" marL="457200" rtl="0" algn="l">
                        <a:spcBef>
                          <a:spcPts val="0"/>
                        </a:spcBef>
                        <a:spcAft>
                          <a:spcPts val="0"/>
                        </a:spcAft>
                        <a:buSzPts val="1000"/>
                        <a:buChar char="●"/>
                      </a:pPr>
                      <a:r>
                        <a:rPr lang="en" sz="1000"/>
                        <a:t>Sognesjøen</a:t>
                      </a:r>
                      <a:endParaRPr sz="1000"/>
                    </a:p>
                  </a:txBody>
                  <a:tcPr marT="91425" marB="91425" marR="91425" marL="91425">
                    <a:solidFill>
                      <a:srgbClr val="FFFFFF"/>
                    </a:solidFill>
                  </a:tcPr>
                </a:tc>
              </a:tr>
              <a:tr h="975150">
                <a:tc>
                  <a:txBody>
                    <a:bodyPr/>
                    <a:lstStyle/>
                    <a:p>
                      <a:pPr indent="0" lvl="0" marL="0" rtl="0" algn="l">
                        <a:spcBef>
                          <a:spcPts val="0"/>
                        </a:spcBef>
                        <a:spcAft>
                          <a:spcPts val="0"/>
                        </a:spcAft>
                        <a:buNone/>
                      </a:pPr>
                      <a:r>
                        <a:rPr b="1" lang="en" sz="1200"/>
                        <a:t>Eksterne sesongvarslingsmodeller på nærmeste tilgjengelige lokasjon</a:t>
                      </a:r>
                      <a:endParaRPr b="1" sz="1200"/>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sz="1100"/>
                        <a:t>Predikerte temperaturer ved nærmeste eksterne gridpunkt til Eide sine lokasjoner, med ledetid opp til 5 mnd. Modellene kommer fra:</a:t>
                      </a:r>
                      <a:endParaRPr sz="1100"/>
                    </a:p>
                    <a:p>
                      <a:pPr indent="-292100" lvl="0" marL="457200" rtl="0" algn="l">
                        <a:spcBef>
                          <a:spcPts val="0"/>
                        </a:spcBef>
                        <a:spcAft>
                          <a:spcPts val="0"/>
                        </a:spcAft>
                        <a:buSzPts val="1000"/>
                        <a:buChar char="●"/>
                      </a:pPr>
                      <a:r>
                        <a:rPr lang="en" sz="1000"/>
                        <a:t>ECMWF (European Centre for Medium-Range Weather Forecasts)</a:t>
                      </a:r>
                      <a:endParaRPr sz="1000"/>
                    </a:p>
                    <a:p>
                      <a:pPr indent="-292100" lvl="0" marL="457200" rtl="0" algn="l">
                        <a:spcBef>
                          <a:spcPts val="0"/>
                        </a:spcBef>
                        <a:spcAft>
                          <a:spcPts val="0"/>
                        </a:spcAft>
                        <a:buSzPts val="1000"/>
                        <a:buChar char="●"/>
                      </a:pPr>
                      <a:r>
                        <a:rPr lang="en" sz="1000"/>
                        <a:t>METEO_FRANCE (Meteorological service France)</a:t>
                      </a:r>
                      <a:endParaRPr sz="1000"/>
                    </a:p>
                    <a:p>
                      <a:pPr indent="-292100" lvl="0" marL="457200" rtl="0" algn="l">
                        <a:spcBef>
                          <a:spcPts val="0"/>
                        </a:spcBef>
                        <a:spcAft>
                          <a:spcPts val="0"/>
                        </a:spcAft>
                        <a:buSzPts val="1000"/>
                        <a:buChar char="●"/>
                      </a:pPr>
                      <a:r>
                        <a:rPr lang="en" sz="1000"/>
                        <a:t>DWD (Deutscher Wetterdienst)</a:t>
                      </a:r>
                      <a:endParaRPr sz="1000"/>
                    </a:p>
                  </a:txBody>
                  <a:tcPr marT="91425" marB="91425" marR="91425" marL="91425">
                    <a:solidFill>
                      <a:srgbClr val="FFFFFF"/>
                    </a:solidFill>
                  </a:tcPr>
                </a:tc>
              </a:tr>
            </a:tbl>
          </a:graphicData>
        </a:graphic>
      </p:graphicFrame>
      <p:pic>
        <p:nvPicPr>
          <p:cNvPr id="272" name="Google Shape;272;p39"/>
          <p:cNvPicPr preferRelativeResize="0"/>
          <p:nvPr/>
        </p:nvPicPr>
        <p:blipFill>
          <a:blip r:embed="rId4">
            <a:alphaModFix/>
          </a:blip>
          <a:stretch>
            <a:fillRect/>
          </a:stretch>
        </p:blipFill>
        <p:spPr>
          <a:xfrm>
            <a:off x="3261475" y="1417038"/>
            <a:ext cx="338575" cy="335100"/>
          </a:xfrm>
          <a:prstGeom prst="rect">
            <a:avLst/>
          </a:prstGeom>
          <a:noFill/>
          <a:ln>
            <a:noFill/>
          </a:ln>
        </p:spPr>
      </p:pic>
      <p:pic>
        <p:nvPicPr>
          <p:cNvPr id="273" name="Google Shape;273;p39"/>
          <p:cNvPicPr preferRelativeResize="0"/>
          <p:nvPr/>
        </p:nvPicPr>
        <p:blipFill>
          <a:blip r:embed="rId5">
            <a:alphaModFix/>
          </a:blip>
          <a:stretch>
            <a:fillRect/>
          </a:stretch>
        </p:blipFill>
        <p:spPr>
          <a:xfrm>
            <a:off x="3261475" y="2237800"/>
            <a:ext cx="338575" cy="314500"/>
          </a:xfrm>
          <a:prstGeom prst="rect">
            <a:avLst/>
          </a:prstGeom>
          <a:noFill/>
          <a:ln>
            <a:noFill/>
          </a:ln>
        </p:spPr>
      </p:pic>
      <p:pic>
        <p:nvPicPr>
          <p:cNvPr id="274" name="Google Shape;274;p39"/>
          <p:cNvPicPr preferRelativeResize="0"/>
          <p:nvPr/>
        </p:nvPicPr>
        <p:blipFill>
          <a:blip r:embed="rId5">
            <a:alphaModFix/>
          </a:blip>
          <a:stretch>
            <a:fillRect/>
          </a:stretch>
        </p:blipFill>
        <p:spPr>
          <a:xfrm>
            <a:off x="3261475" y="4159950"/>
            <a:ext cx="338575" cy="314500"/>
          </a:xfrm>
          <a:prstGeom prst="rect">
            <a:avLst/>
          </a:prstGeom>
          <a:noFill/>
          <a:ln>
            <a:noFill/>
          </a:ln>
        </p:spPr>
      </p:pic>
      <p:pic>
        <p:nvPicPr>
          <p:cNvPr id="275" name="Google Shape;275;p39"/>
          <p:cNvPicPr preferRelativeResize="0"/>
          <p:nvPr/>
        </p:nvPicPr>
        <p:blipFill>
          <a:blip r:embed="rId6">
            <a:alphaModFix/>
          </a:blip>
          <a:stretch>
            <a:fillRect/>
          </a:stretch>
        </p:blipFill>
        <p:spPr>
          <a:xfrm>
            <a:off x="3261475" y="3286000"/>
            <a:ext cx="338575" cy="314500"/>
          </a:xfrm>
          <a:prstGeom prst="rect">
            <a:avLst/>
          </a:prstGeom>
          <a:noFill/>
          <a:ln>
            <a:noFill/>
          </a:ln>
        </p:spPr>
      </p:pic>
      <p:sp>
        <p:nvSpPr>
          <p:cNvPr id="276" name="Google Shape;276;p39"/>
          <p:cNvSpPr/>
          <p:nvPr/>
        </p:nvSpPr>
        <p:spPr>
          <a:xfrm>
            <a:off x="9507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Formål med pilot</a:t>
            </a:r>
            <a:endParaRPr b="0" i="0" sz="600" u="none" cap="none" strike="noStrike">
              <a:solidFill>
                <a:srgbClr val="10069F"/>
              </a:solidFill>
              <a:latin typeface="Corbel"/>
              <a:ea typeface="Corbel"/>
              <a:cs typeface="Corbel"/>
              <a:sym typeface="Corbel"/>
            </a:endParaRPr>
          </a:p>
        </p:txBody>
      </p:sp>
      <p:sp>
        <p:nvSpPr>
          <p:cNvPr id="277" name="Google Shape;277;p39"/>
          <p:cNvSpPr/>
          <p:nvPr/>
        </p:nvSpPr>
        <p:spPr>
          <a:xfrm>
            <a:off x="1032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Bakgrunn </a:t>
            </a:r>
            <a:endParaRPr b="0" i="0" sz="600" u="none" cap="none" strike="noStrike">
              <a:solidFill>
                <a:srgbClr val="10069F"/>
              </a:solidFill>
              <a:latin typeface="Corbel"/>
              <a:ea typeface="Corbel"/>
              <a:cs typeface="Corbel"/>
              <a:sym typeface="Corbel"/>
            </a:endParaRPr>
          </a:p>
        </p:txBody>
      </p:sp>
      <p:sp>
        <p:nvSpPr>
          <p:cNvPr id="278" name="Google Shape;278;p39"/>
          <p:cNvSpPr/>
          <p:nvPr/>
        </p:nvSpPr>
        <p:spPr>
          <a:xfrm>
            <a:off x="26579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Metode</a:t>
            </a:r>
            <a:endParaRPr b="0" i="0" sz="600" u="none" cap="none" strike="noStrike">
              <a:solidFill>
                <a:srgbClr val="10069F"/>
              </a:solidFill>
              <a:latin typeface="Corbel"/>
              <a:ea typeface="Corbel"/>
              <a:cs typeface="Corbel"/>
              <a:sym typeface="Corbel"/>
            </a:endParaRPr>
          </a:p>
        </p:txBody>
      </p:sp>
      <p:sp>
        <p:nvSpPr>
          <p:cNvPr id="279" name="Google Shape;279;p39"/>
          <p:cNvSpPr/>
          <p:nvPr/>
        </p:nvSpPr>
        <p:spPr>
          <a:xfrm>
            <a:off x="1804320" y="86767"/>
            <a:ext cx="847500" cy="218400"/>
          </a:xfrm>
          <a:prstGeom prst="rect">
            <a:avLst/>
          </a:prstGeom>
          <a:solidFill>
            <a:srgbClr val="0E1B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EFF9FB"/>
                </a:solidFill>
                <a:latin typeface="Corbel"/>
                <a:ea typeface="Corbel"/>
                <a:cs typeface="Corbel"/>
                <a:sym typeface="Corbel"/>
              </a:rPr>
              <a:t>Lokasjon og datagrunnlag</a:t>
            </a:r>
            <a:endParaRPr b="0" i="0" sz="600" u="none" cap="none" strike="noStrike">
              <a:solidFill>
                <a:srgbClr val="EFF9FB"/>
              </a:solidFill>
              <a:latin typeface="Corbel"/>
              <a:ea typeface="Corbel"/>
              <a:cs typeface="Corbel"/>
              <a:sym typeface="Corbel"/>
            </a:endParaRPr>
          </a:p>
        </p:txBody>
      </p:sp>
      <p:pic>
        <p:nvPicPr>
          <p:cNvPr id="280" name="Google Shape;280;p39"/>
          <p:cNvPicPr preferRelativeResize="0"/>
          <p:nvPr/>
        </p:nvPicPr>
        <p:blipFill>
          <a:blip r:embed="rId7">
            <a:alphaModFix/>
          </a:blip>
          <a:stretch>
            <a:fillRect/>
          </a:stretch>
        </p:blipFill>
        <p:spPr>
          <a:xfrm>
            <a:off x="7616600" y="98675"/>
            <a:ext cx="1354150" cy="58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465000" y="347298"/>
            <a:ext cx="7246800" cy="426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900"/>
              <a:buFont typeface="Corbel"/>
              <a:buNone/>
            </a:pPr>
            <a:r>
              <a:rPr lang="en" sz="1900"/>
              <a:t>Metode</a:t>
            </a:r>
            <a:endParaRPr sz="1900"/>
          </a:p>
        </p:txBody>
      </p:sp>
      <p:sp>
        <p:nvSpPr>
          <p:cNvPr id="287" name="Google Shape;287;p40"/>
          <p:cNvSpPr/>
          <p:nvPr/>
        </p:nvSpPr>
        <p:spPr>
          <a:xfrm>
            <a:off x="103215"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Bakgrunn</a:t>
            </a:r>
            <a:endParaRPr b="0" i="0" sz="600" u="none" cap="none" strike="noStrike">
              <a:solidFill>
                <a:srgbClr val="10069F"/>
              </a:solidFill>
              <a:latin typeface="Corbel"/>
              <a:ea typeface="Corbel"/>
              <a:cs typeface="Corbel"/>
              <a:sym typeface="Corbel"/>
            </a:endParaRPr>
          </a:p>
        </p:txBody>
      </p:sp>
      <p:sp>
        <p:nvSpPr>
          <p:cNvPr id="288" name="Google Shape;288;p40"/>
          <p:cNvSpPr/>
          <p:nvPr/>
        </p:nvSpPr>
        <p:spPr>
          <a:xfrm>
            <a:off x="952386"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10069F"/>
                </a:solidFill>
                <a:latin typeface="Corbel"/>
                <a:ea typeface="Corbel"/>
                <a:cs typeface="Corbel"/>
                <a:sym typeface="Corbel"/>
              </a:rPr>
              <a:t>Formål med pilot</a:t>
            </a:r>
            <a:endParaRPr/>
          </a:p>
        </p:txBody>
      </p:sp>
      <p:sp>
        <p:nvSpPr>
          <p:cNvPr id="289" name="Google Shape;289;p40"/>
          <p:cNvSpPr txBox="1"/>
          <p:nvPr>
            <p:ph type="title"/>
          </p:nvPr>
        </p:nvSpPr>
        <p:spPr>
          <a:xfrm>
            <a:off x="5895825" y="876700"/>
            <a:ext cx="2080800" cy="296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900"/>
              <a:buFont typeface="Corbel"/>
              <a:buNone/>
            </a:pPr>
            <a:r>
              <a:rPr lang="en" sz="1400"/>
              <a:t> </a:t>
            </a:r>
            <a:r>
              <a:rPr lang="en" sz="1400"/>
              <a:t>Baseline - modell (CLIM)</a:t>
            </a:r>
            <a:endParaRPr sz="1400"/>
          </a:p>
        </p:txBody>
      </p:sp>
      <p:sp>
        <p:nvSpPr>
          <p:cNvPr id="290" name="Google Shape;290;p40"/>
          <p:cNvSpPr/>
          <p:nvPr/>
        </p:nvSpPr>
        <p:spPr>
          <a:xfrm>
            <a:off x="465000" y="2910675"/>
            <a:ext cx="4033200" cy="1483800"/>
          </a:xfrm>
          <a:prstGeom prst="rect">
            <a:avLst/>
          </a:prstGeom>
          <a:solidFill>
            <a:srgbClr val="060D4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200">
                <a:solidFill>
                  <a:srgbClr val="FFFFFF"/>
                </a:solidFill>
              </a:rPr>
              <a:t>Prediksjonsmodeller</a:t>
            </a:r>
            <a:endParaRPr b="1" sz="1200">
              <a:solidFill>
                <a:srgbClr val="FFFFFF"/>
              </a:solidFill>
            </a:endParaRPr>
          </a:p>
          <a:p>
            <a:pPr indent="0" lvl="0" marL="0" rtl="0" algn="ctr">
              <a:spcBef>
                <a:spcPts val="0"/>
              </a:spcBef>
              <a:spcAft>
                <a:spcPts val="0"/>
              </a:spcAft>
              <a:buNone/>
            </a:pPr>
            <a:r>
              <a:t/>
            </a:r>
            <a:endParaRPr b="1" sz="1200">
              <a:solidFill>
                <a:srgbClr val="FFFFFF"/>
              </a:solidFill>
            </a:endParaRPr>
          </a:p>
          <a:p>
            <a:pPr indent="0" lvl="0" marL="0" rtl="0" algn="ctr">
              <a:lnSpc>
                <a:spcPct val="100000"/>
              </a:lnSpc>
              <a:spcBef>
                <a:spcPts val="0"/>
              </a:spcBef>
              <a:spcAft>
                <a:spcPts val="0"/>
              </a:spcAft>
              <a:buNone/>
            </a:pPr>
            <a:r>
              <a:rPr lang="en" sz="1100">
                <a:solidFill>
                  <a:srgbClr val="FFFFFF"/>
                </a:solidFill>
              </a:rPr>
              <a:t>Vi utvikler prediksjonsmodeller på tilgjengelige data for å se hvor mye bedre disse modellene blir sammenstilt med den klimatologiske modellen på Eide sine anlegg. Det er utviklet to prediksjonsmodeller i piloten. Disse modellene evalueres utelukkende på observasjoner som ikke inngår i treningsdata (leave-one-out kryssvalidering)</a:t>
            </a:r>
            <a:endParaRPr sz="1100">
              <a:solidFill>
                <a:srgbClr val="FFFFFF"/>
              </a:solidFill>
            </a:endParaRPr>
          </a:p>
        </p:txBody>
      </p:sp>
      <p:sp>
        <p:nvSpPr>
          <p:cNvPr id="291" name="Google Shape;291;p40"/>
          <p:cNvSpPr/>
          <p:nvPr/>
        </p:nvSpPr>
        <p:spPr>
          <a:xfrm>
            <a:off x="465000" y="1276575"/>
            <a:ext cx="4033200" cy="1483800"/>
          </a:xfrm>
          <a:prstGeom prst="rect">
            <a:avLst/>
          </a:prstGeom>
          <a:solidFill>
            <a:srgbClr val="060D4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200">
                <a:solidFill>
                  <a:srgbClr val="FFFFFF"/>
                </a:solidFill>
              </a:rPr>
              <a:t>Baseline - modell (CLIM)</a:t>
            </a:r>
            <a:endParaRPr b="1" sz="1200">
              <a:solidFill>
                <a:srgbClr val="FFFFFF"/>
              </a:solidFill>
            </a:endParaRPr>
          </a:p>
          <a:p>
            <a:pPr indent="0" lvl="0" marL="0" rtl="0" algn="ctr">
              <a:spcBef>
                <a:spcPts val="0"/>
              </a:spcBef>
              <a:spcAft>
                <a:spcPts val="0"/>
              </a:spcAft>
              <a:buNone/>
            </a:pPr>
            <a:r>
              <a:t/>
            </a:r>
            <a:endParaRPr b="1" sz="1200">
              <a:solidFill>
                <a:srgbClr val="FFFFFF"/>
              </a:solidFill>
            </a:endParaRPr>
          </a:p>
          <a:p>
            <a:pPr indent="0" lvl="0" marL="0" rtl="0" algn="ctr">
              <a:lnSpc>
                <a:spcPct val="100000"/>
              </a:lnSpc>
              <a:spcBef>
                <a:spcPts val="0"/>
              </a:spcBef>
              <a:spcAft>
                <a:spcPts val="0"/>
              </a:spcAft>
              <a:buNone/>
            </a:pPr>
            <a:r>
              <a:rPr lang="en" sz="1100">
                <a:solidFill>
                  <a:srgbClr val="FFFFFF"/>
                </a:solidFill>
              </a:rPr>
              <a:t>Vi tar utgangspunkt i en enkel </a:t>
            </a:r>
            <a:r>
              <a:rPr i="1" lang="en" sz="1100">
                <a:solidFill>
                  <a:srgbClr val="FFFFFF"/>
                </a:solidFill>
              </a:rPr>
              <a:t>klimatologisk modell </a:t>
            </a:r>
            <a:r>
              <a:rPr lang="en" sz="1100">
                <a:solidFill>
                  <a:srgbClr val="FFFFFF"/>
                </a:solidFill>
              </a:rPr>
              <a:t>med månedlige data hvor predikert havtemperatur for Langøy i feks. juli 2020 estimeres som gjennomsnitt av observerte temperaturer for Langøy i juli 2011-2019. Dette er baseline for å evaluere pilot modellene</a:t>
            </a:r>
            <a:r>
              <a:rPr lang="en" sz="1000">
                <a:solidFill>
                  <a:srgbClr val="FFFFFF"/>
                </a:solidFill>
              </a:rPr>
              <a:t>.</a:t>
            </a:r>
            <a:endParaRPr sz="900">
              <a:solidFill>
                <a:srgbClr val="FFFFFF"/>
              </a:solidFill>
              <a:latin typeface="Corbel"/>
              <a:ea typeface="Corbel"/>
              <a:cs typeface="Corbel"/>
              <a:sym typeface="Corbel"/>
            </a:endParaRPr>
          </a:p>
        </p:txBody>
      </p:sp>
      <p:sp>
        <p:nvSpPr>
          <p:cNvPr id="292" name="Google Shape;292;p40"/>
          <p:cNvSpPr txBox="1"/>
          <p:nvPr/>
        </p:nvSpPr>
        <p:spPr>
          <a:xfrm>
            <a:off x="4765575" y="3581025"/>
            <a:ext cx="43413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rbel"/>
                <a:ea typeface="Corbel"/>
                <a:cs typeface="Corbel"/>
                <a:sym typeface="Corbel"/>
              </a:rPr>
              <a:t>Figuren over </a:t>
            </a:r>
            <a:r>
              <a:rPr lang="en" sz="1000">
                <a:latin typeface="Corbel"/>
                <a:ea typeface="Corbel"/>
                <a:cs typeface="Corbel"/>
                <a:sym typeface="Corbel"/>
              </a:rPr>
              <a:t>illustrerer</a:t>
            </a:r>
            <a:r>
              <a:rPr lang="en" sz="1000">
                <a:latin typeface="Corbel"/>
                <a:ea typeface="Corbel"/>
                <a:cs typeface="Corbel"/>
                <a:sym typeface="Corbel"/>
              </a:rPr>
              <a:t> baseline-modellen CLIM. I figuren over har vi plottet samtlige observerte månedstemperaturer for juli på Langøy i perioden 2012-2019. Den enkleste måten å predikere temperaturen for juli 2020 vil være å beregne gjennomsnittlig temperatur for observasjonene i perioden 2012-2019. </a:t>
            </a:r>
            <a:endParaRPr sz="1000">
              <a:latin typeface="Corbel"/>
              <a:ea typeface="Corbel"/>
              <a:cs typeface="Corbel"/>
              <a:sym typeface="Corbel"/>
            </a:endParaRPr>
          </a:p>
        </p:txBody>
      </p:sp>
      <p:pic>
        <p:nvPicPr>
          <p:cNvPr id="293" name="Google Shape;293;p40"/>
          <p:cNvPicPr preferRelativeResize="0"/>
          <p:nvPr/>
        </p:nvPicPr>
        <p:blipFill>
          <a:blip r:embed="rId3">
            <a:alphaModFix/>
          </a:blip>
          <a:stretch>
            <a:fillRect/>
          </a:stretch>
        </p:blipFill>
        <p:spPr>
          <a:xfrm>
            <a:off x="4765575" y="1276575"/>
            <a:ext cx="4199174" cy="2278351"/>
          </a:xfrm>
          <a:prstGeom prst="rect">
            <a:avLst/>
          </a:prstGeom>
          <a:noFill/>
          <a:ln>
            <a:noFill/>
          </a:ln>
        </p:spPr>
      </p:pic>
      <p:cxnSp>
        <p:nvCxnSpPr>
          <p:cNvPr id="294" name="Google Shape;294;p40"/>
          <p:cNvCxnSpPr/>
          <p:nvPr/>
        </p:nvCxnSpPr>
        <p:spPr>
          <a:xfrm>
            <a:off x="8249100" y="2080250"/>
            <a:ext cx="443700" cy="145500"/>
          </a:xfrm>
          <a:prstGeom prst="straightConnector1">
            <a:avLst/>
          </a:prstGeom>
          <a:noFill/>
          <a:ln cap="flat" cmpd="sng" w="9525">
            <a:solidFill>
              <a:schemeClr val="dk1"/>
            </a:solidFill>
            <a:prstDash val="solid"/>
            <a:round/>
            <a:headEnd len="med" w="med" type="none"/>
            <a:tailEnd len="med" w="med" type="triangle"/>
          </a:ln>
        </p:spPr>
      </p:cxnSp>
      <p:sp>
        <p:nvSpPr>
          <p:cNvPr id="295" name="Google Shape;295;p40"/>
          <p:cNvSpPr txBox="1"/>
          <p:nvPr/>
        </p:nvSpPr>
        <p:spPr>
          <a:xfrm rot="-1063">
            <a:off x="7566127" y="1559369"/>
            <a:ext cx="9705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rbel"/>
                <a:ea typeface="Corbel"/>
                <a:cs typeface="Corbel"/>
                <a:sym typeface="Corbel"/>
              </a:rPr>
              <a:t>Predikert temperatur for juli 2020, 14.45 grader</a:t>
            </a:r>
            <a:endParaRPr sz="800">
              <a:latin typeface="Corbel"/>
              <a:ea typeface="Corbel"/>
              <a:cs typeface="Corbel"/>
              <a:sym typeface="Corbel"/>
            </a:endParaRPr>
          </a:p>
        </p:txBody>
      </p:sp>
      <p:sp>
        <p:nvSpPr>
          <p:cNvPr id="296" name="Google Shape;296;p40"/>
          <p:cNvSpPr/>
          <p:nvPr/>
        </p:nvSpPr>
        <p:spPr>
          <a:xfrm>
            <a:off x="2647370" y="86767"/>
            <a:ext cx="847500" cy="218400"/>
          </a:xfrm>
          <a:prstGeom prst="rect">
            <a:avLst/>
          </a:prstGeom>
          <a:solidFill>
            <a:srgbClr val="0E1B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EFF9FB"/>
                </a:solidFill>
                <a:latin typeface="Corbel"/>
                <a:ea typeface="Corbel"/>
                <a:cs typeface="Corbel"/>
                <a:sym typeface="Corbel"/>
              </a:rPr>
              <a:t>Metode</a:t>
            </a:r>
            <a:endParaRPr b="0" i="0" sz="600" u="none" cap="none" strike="noStrike">
              <a:solidFill>
                <a:srgbClr val="EFF9FB"/>
              </a:solidFill>
              <a:latin typeface="Corbel"/>
              <a:ea typeface="Corbel"/>
              <a:cs typeface="Corbel"/>
              <a:sym typeface="Corbel"/>
            </a:endParaRPr>
          </a:p>
        </p:txBody>
      </p:sp>
      <p:sp>
        <p:nvSpPr>
          <p:cNvPr id="297" name="Google Shape;297;p40"/>
          <p:cNvSpPr/>
          <p:nvPr/>
        </p:nvSpPr>
        <p:spPr>
          <a:xfrm>
            <a:off x="1799886" y="86767"/>
            <a:ext cx="847500" cy="2184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600">
                <a:solidFill>
                  <a:schemeClr val="dk1"/>
                </a:solidFill>
                <a:latin typeface="Corbel"/>
                <a:ea typeface="Corbel"/>
                <a:cs typeface="Corbel"/>
                <a:sym typeface="Corbel"/>
              </a:rPr>
              <a:t>Lokasjon og datagrunnlag</a:t>
            </a:r>
            <a:endParaRPr sz="600">
              <a:solidFill>
                <a:srgbClr val="10069F"/>
              </a:solidFill>
              <a:latin typeface="Corbel"/>
              <a:ea typeface="Corbel"/>
              <a:cs typeface="Corbel"/>
              <a:sym typeface="Corbel"/>
            </a:endParaRPr>
          </a:p>
        </p:txBody>
      </p:sp>
      <p:pic>
        <p:nvPicPr>
          <p:cNvPr id="298" name="Google Shape;298;p40"/>
          <p:cNvPicPr preferRelativeResize="0"/>
          <p:nvPr/>
        </p:nvPicPr>
        <p:blipFill>
          <a:blip r:embed="rId4">
            <a:alphaModFix/>
          </a:blip>
          <a:stretch>
            <a:fillRect/>
          </a:stretch>
        </p:blipFill>
        <p:spPr>
          <a:xfrm>
            <a:off x="7616600" y="98675"/>
            <a:ext cx="1354150" cy="584975"/>
          </a:xfrm>
          <a:prstGeom prst="rect">
            <a:avLst/>
          </a:prstGeom>
          <a:noFill/>
          <a:ln>
            <a:noFill/>
          </a:ln>
        </p:spPr>
      </p:pic>
      <p:pic>
        <p:nvPicPr>
          <p:cNvPr id="299" name="Google Shape;299;p40"/>
          <p:cNvPicPr preferRelativeResize="0"/>
          <p:nvPr/>
        </p:nvPicPr>
        <p:blipFill>
          <a:blip r:embed="rId5">
            <a:alphaModFix/>
          </a:blip>
          <a:stretch>
            <a:fillRect/>
          </a:stretch>
        </p:blipFill>
        <p:spPr>
          <a:xfrm>
            <a:off x="4572000" y="4833225"/>
            <a:ext cx="4523251" cy="28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tema">
  <a:themeElements>
    <a:clrScheme name="Eide 1">
      <a:dk1>
        <a:srgbClr val="10069F"/>
      </a:dk1>
      <a:lt1>
        <a:srgbClr val="EFF9FB"/>
      </a:lt1>
      <a:dk2>
        <a:srgbClr val="00A3E0"/>
      </a:dk2>
      <a:lt2>
        <a:srgbClr val="C6E9F3"/>
      </a:lt2>
      <a:accent1>
        <a:srgbClr val="0E1B9E"/>
      </a:accent1>
      <a:accent2>
        <a:srgbClr val="00A3DF"/>
      </a:accent2>
      <a:accent3>
        <a:srgbClr val="E3002B"/>
      </a:accent3>
      <a:accent4>
        <a:srgbClr val="A7E1EC"/>
      </a:accent4>
      <a:accent5>
        <a:srgbClr val="FF864D"/>
      </a:accent5>
      <a:accent6>
        <a:srgbClr val="3FD6AD"/>
      </a:accent6>
      <a:hlink>
        <a:srgbClr val="F6BE00"/>
      </a:hlink>
      <a:folHlink>
        <a:srgbClr val="6A99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